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53" r:id="rId3"/>
    <p:sldId id="354" r:id="rId4"/>
    <p:sldId id="304" r:id="rId5"/>
    <p:sldId id="305" r:id="rId6"/>
    <p:sldId id="306" r:id="rId7"/>
    <p:sldId id="307" r:id="rId8"/>
    <p:sldId id="331" r:id="rId9"/>
    <p:sldId id="332" r:id="rId10"/>
    <p:sldId id="333" r:id="rId11"/>
    <p:sldId id="334" r:id="rId12"/>
    <p:sldId id="335" r:id="rId13"/>
    <p:sldId id="336" r:id="rId14"/>
    <p:sldId id="337" r:id="rId15"/>
    <p:sldId id="338" r:id="rId16"/>
    <p:sldId id="339" r:id="rId17"/>
    <p:sldId id="340" r:id="rId18"/>
    <p:sldId id="365" r:id="rId19"/>
    <p:sldId id="324" r:id="rId20"/>
    <p:sldId id="314" r:id="rId21"/>
    <p:sldId id="361" r:id="rId22"/>
    <p:sldId id="349" r:id="rId23"/>
    <p:sldId id="350" r:id="rId24"/>
    <p:sldId id="351" r:id="rId25"/>
    <p:sldId id="363" r:id="rId26"/>
    <p:sldId id="287" r:id="rId27"/>
    <p:sldId id="356" r:id="rId28"/>
    <p:sldId id="357" r:id="rId29"/>
    <p:sldId id="358" r:id="rId30"/>
    <p:sldId id="359" r:id="rId31"/>
    <p:sldId id="366" r:id="rId32"/>
    <p:sldId id="360"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69" autoAdjust="0"/>
    <p:restoredTop sz="94660"/>
  </p:normalViewPr>
  <p:slideViewPr>
    <p:cSldViewPr>
      <p:cViewPr varScale="1">
        <p:scale>
          <a:sx n="67" d="100"/>
          <a:sy n="67" d="100"/>
        </p:scale>
        <p:origin x="1650"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3C9D01-02D0-44E5-A9CA-5D271C185CC5}" type="datetimeFigureOut">
              <a:rPr lang="en-US" smtClean="0"/>
              <a:pPr/>
              <a:t>8/19/2021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EB7169-99E9-4F6E-B5E3-D5E41099D44F}" type="slidenum">
              <a:rPr lang="en-US" smtClean="0"/>
              <a:pPr/>
              <a:t>‹#›</a:t>
            </a:fld>
            <a:endParaRPr lang="en-US"/>
          </a:p>
        </p:txBody>
      </p:sp>
    </p:spTree>
    <p:extLst>
      <p:ext uri="{BB962C8B-B14F-4D97-AF65-F5344CB8AC3E}">
        <p14:creationId xmlns:p14="http://schemas.microsoft.com/office/powerpoint/2010/main" val="2538057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E5CDDD-79BB-45A4-88F8-BF9972BB589C}" type="slidenum">
              <a:rPr lang="en-US"/>
              <a:pPr/>
              <a:t>9</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2880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6F8AB9-56CD-44E3-9DE8-66294B90DFFD}" type="slidenum">
              <a:rPr lang="en-US"/>
              <a:pPr/>
              <a:t>10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90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D37D5-FEB2-4E0D-ABE3-B9C76B591DFA}" type="slidenum">
              <a:rPr lang="en-US"/>
              <a:pPr/>
              <a:t>11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332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DB3043-CF21-4DAA-8D59-8CC184A550C5}" type="slidenum">
              <a:rPr lang="en-US"/>
              <a:pPr/>
              <a:t>12</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25366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4659F9-47D6-4E31-A72E-EE9C2CC4EF51}" type="slidenum">
              <a:rPr lang="en-US"/>
              <a:pPr/>
              <a:t>13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74842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2C1A92-7015-41B4-8535-9BB99AE1AE09}" type="slidenum">
              <a:rPr lang="en-US"/>
              <a:pPr/>
              <a:t>14</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382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252ED3-E206-43CE-934C-EF62DD90CC38}" type="slidenum">
              <a:rPr lang="en-US"/>
              <a:pPr/>
              <a:t>15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438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8B9BFE-420E-4735-BF3E-0896EEBCA153}" type="slidenum">
              <a:rPr lang="en-US"/>
              <a:pPr/>
              <a:t>16</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63461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D646D2-8022-4A6D-AF09-3316E03EEB93}" type="slidenum">
              <a:rPr lang="en-US"/>
              <a:pPr/>
              <a:t>17</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7085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6C6936-5AC6-4EF2-BC6D-3995690F87BA}" type="datetimeFigureOut">
              <a:rPr lang="en-US" smtClean="0"/>
              <a:pPr/>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6C6936-5AC6-4EF2-BC6D-3995690F87BA}" type="datetimeFigureOut">
              <a:rPr lang="en-US" smtClean="0"/>
              <a:pPr/>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6C6936-5AC6-4EF2-BC6D-3995690F87BA}" type="datetimeFigureOut">
              <a:rPr lang="en-US" smtClean="0"/>
              <a:pPr/>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60F889D6-C886-4955-A304-B90293DDCD42}"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6C6936-5AC6-4EF2-BC6D-3995690F87BA}" type="datetimeFigureOut">
              <a:rPr lang="en-US" smtClean="0"/>
              <a:pPr/>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6C6936-5AC6-4EF2-BC6D-3995690F87BA}" type="datetimeFigureOut">
              <a:rPr lang="en-US" smtClean="0"/>
              <a:pPr/>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6C6936-5AC6-4EF2-BC6D-3995690F87BA}" type="datetimeFigureOut">
              <a:rPr lang="en-US" smtClean="0"/>
              <a:pPr/>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6C6936-5AC6-4EF2-BC6D-3995690F87BA}" type="datetimeFigureOut">
              <a:rPr lang="en-US" smtClean="0"/>
              <a:pPr/>
              <a:t>8/19/2021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6C6936-5AC6-4EF2-BC6D-3995690F87BA}" type="datetimeFigureOut">
              <a:rPr lang="en-US" smtClean="0"/>
              <a:pPr/>
              <a:t>8/19/2021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C6936-5AC6-4EF2-BC6D-3995690F87BA}" type="datetimeFigureOut">
              <a:rPr lang="en-US" smtClean="0"/>
              <a:pPr/>
              <a:t>8/19/2021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6C6936-5AC6-4EF2-BC6D-3995690F87BA}" type="datetimeFigureOut">
              <a:rPr lang="en-US" smtClean="0"/>
              <a:pPr/>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6C6936-5AC6-4EF2-BC6D-3995690F87BA}" type="datetimeFigureOut">
              <a:rPr lang="en-US" smtClean="0"/>
              <a:pPr/>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F847E4-B668-4B96-8A42-0B1F0ED4469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C6936-5AC6-4EF2-BC6D-3995690F87BA}" type="datetimeFigureOut">
              <a:rPr lang="en-US" smtClean="0"/>
              <a:pPr/>
              <a:t>8/19/2021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F847E4-B668-4B96-8A42-0B1F0ED4469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KYy0lbkAF6Y&amp;t=742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Arash_Derambarsh" TargetMode="External"/><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U3-PR2rDgd4" TargetMode="External"/><Relationship Id="rId2" Type="http://schemas.openxmlformats.org/officeDocument/2006/relationships/hyperlink" Target="https://www.theguardian.com/world/2015/may/25/french-supermarkets-donate-food-waste-global-law-campaig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a2i.gov.bd/innovation-lab/"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ideou.com/products/human-centered-service-design?fbclid=IwAR3HpDEFKfVsbQDFSvCUMXtYJfVIyZD9wYDhhiJLqWM2-dP1tTJubYaTLP4"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790407-innovate-invent-create-or-develop-invention-innovation-creativity-leads-to-discovery-of-new-product-Stock-Photo.jpg"/>
          <p:cNvPicPr>
            <a:picLocks noChangeAspect="1"/>
          </p:cNvPicPr>
          <p:nvPr/>
        </p:nvPicPr>
        <p:blipFill>
          <a:blip r:embed="rId2"/>
          <a:stretch>
            <a:fillRect/>
          </a:stretch>
        </p:blipFill>
        <p:spPr>
          <a:xfrm>
            <a:off x="34901" y="457200"/>
            <a:ext cx="9109099" cy="5715000"/>
          </a:xfrm>
          <a:prstGeom prst="rect">
            <a:avLst/>
          </a:prstGeom>
        </p:spPr>
      </p:pic>
      <p:sp>
        <p:nvSpPr>
          <p:cNvPr id="6" name="Horizontal Scroll 5"/>
          <p:cNvSpPr/>
          <p:nvPr/>
        </p:nvSpPr>
        <p:spPr>
          <a:xfrm rot="20185022">
            <a:off x="1686892" y="3954429"/>
            <a:ext cx="5307161" cy="1922205"/>
          </a:xfrm>
          <a:prstGeom prst="horizontalScroll">
            <a:avLst/>
          </a:prstGeom>
          <a:noFill/>
          <a:ln w="76200">
            <a:solidFill>
              <a:srgbClr val="FFFF00"/>
            </a:solidFill>
          </a:ln>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8800" b="1" dirty="0" smtClean="0">
                <a:ln/>
                <a:solidFill>
                  <a:srgbClr val="33CC33"/>
                </a:solidFill>
                <a:effectLst>
                  <a:glow rad="139700">
                    <a:schemeClr val="accent3">
                      <a:satMod val="175000"/>
                      <a:alpha val="40000"/>
                    </a:schemeClr>
                  </a:glow>
                </a:effectLst>
              </a:rPr>
              <a:t>Workshop</a:t>
            </a:r>
            <a:endParaRPr lang="en-US" sz="8800" b="1" dirty="0">
              <a:ln/>
              <a:solidFill>
                <a:srgbClr val="33CC33"/>
              </a:solidFill>
              <a:effectLst>
                <a:glow rad="139700">
                  <a:schemeClr val="accent3">
                    <a:satMod val="175000"/>
                    <a:alpha val="40000"/>
                  </a:schemeClr>
                </a:glo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solidFill>
            <a:srgbClr val="33CC33"/>
          </a:solidFill>
        </p:spPr>
        <p:txBody>
          <a:bodyPr/>
          <a:lstStyle/>
          <a:p>
            <a:r>
              <a:rPr lang="en-US" b="1" dirty="0"/>
              <a:t>Goal of the Small Business Group</a:t>
            </a:r>
          </a:p>
        </p:txBody>
      </p:sp>
      <p:sp>
        <p:nvSpPr>
          <p:cNvPr id="64515" name="Rectangle 3"/>
          <p:cNvSpPr>
            <a:spLocks noGrp="1" noChangeArrowheads="1"/>
          </p:cNvSpPr>
          <p:nvPr>
            <p:ph type="body" idx="1"/>
          </p:nvPr>
        </p:nvSpPr>
        <p:spPr/>
        <p:txBody>
          <a:bodyPr/>
          <a:lstStyle/>
          <a:p>
            <a:pPr marL="609600" indent="-609600">
              <a:lnSpc>
                <a:spcPct val="90000"/>
              </a:lnSpc>
            </a:pPr>
            <a:r>
              <a:rPr lang="en-US"/>
              <a:t>Because wheelchair users have many hindrances in finding employment, our goal is to design a product that aids disabled users in running their own small businesses.</a:t>
            </a:r>
          </a:p>
          <a:p>
            <a:pPr marL="609600" indent="-609600">
              <a:lnSpc>
                <a:spcPct val="90000"/>
              </a:lnSpc>
            </a:pPr>
            <a:r>
              <a:rPr lang="en-US"/>
              <a:t>By enabling its user to gain more independence and self-sufficiency through earning an income and feel less burdensome to his or her family…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7" name="Picture 7"/>
          <p:cNvPicPr>
            <a:picLocks noGrp="1" noChangeAspect="1" noChangeArrowheads="1"/>
          </p:cNvPicPr>
          <p:nvPr>
            <p:ph sz="half" idx="2"/>
          </p:nvPr>
        </p:nvPicPr>
        <p:blipFill>
          <a:blip r:embed="rId3"/>
          <a:srcRect/>
          <a:stretch>
            <a:fillRect/>
          </a:stretch>
        </p:blipFill>
        <p:spPr>
          <a:xfrm>
            <a:off x="3733800" y="1828800"/>
            <a:ext cx="5029200" cy="3844925"/>
          </a:xfrm>
        </p:spPr>
      </p:pic>
      <p:sp>
        <p:nvSpPr>
          <p:cNvPr id="66562" name="Rectangle 2"/>
          <p:cNvSpPr>
            <a:spLocks noGrp="1" noChangeArrowheads="1"/>
          </p:cNvSpPr>
          <p:nvPr>
            <p:ph type="title"/>
          </p:nvPr>
        </p:nvSpPr>
        <p:spPr>
          <a:solidFill>
            <a:srgbClr val="33CC33"/>
          </a:solidFill>
        </p:spPr>
        <p:txBody>
          <a:bodyPr/>
          <a:lstStyle/>
          <a:p>
            <a:r>
              <a:rPr lang="en-US" b="1" dirty="0"/>
              <a:t>Identified Market: Water Supply</a:t>
            </a:r>
          </a:p>
        </p:txBody>
      </p:sp>
      <p:sp>
        <p:nvSpPr>
          <p:cNvPr id="66566" name="Rectangle 6"/>
          <p:cNvSpPr>
            <a:spLocks noGrp="1" noChangeArrowheads="1"/>
          </p:cNvSpPr>
          <p:nvPr>
            <p:ph type="body" sz="half" idx="1"/>
          </p:nvPr>
        </p:nvSpPr>
        <p:spPr>
          <a:xfrm>
            <a:off x="152400" y="1524000"/>
            <a:ext cx="3505200" cy="5181600"/>
          </a:xfrm>
        </p:spPr>
        <p:txBody>
          <a:bodyPr/>
          <a:lstStyle/>
          <a:p>
            <a:pPr>
              <a:lnSpc>
                <a:spcPct val="80000"/>
              </a:lnSpc>
            </a:pPr>
            <a:r>
              <a:rPr lang="en-US" sz="2000" dirty="0"/>
              <a:t>In many places in Tanzania*, water is not easily accessible or available.</a:t>
            </a:r>
          </a:p>
          <a:p>
            <a:pPr>
              <a:lnSpc>
                <a:spcPct val="80000"/>
              </a:lnSpc>
              <a:buFont typeface="Wingdings" pitchFamily="2" charset="2"/>
              <a:buNone/>
            </a:pPr>
            <a:endParaRPr lang="en-US" sz="2000" dirty="0"/>
          </a:p>
          <a:p>
            <a:pPr>
              <a:lnSpc>
                <a:spcPct val="80000"/>
              </a:lnSpc>
            </a:pPr>
            <a:r>
              <a:rPr lang="en-US" sz="2000" dirty="0"/>
              <a:t>Even in cities, people may travel a few miles to the nearest tap to purchase water</a:t>
            </a:r>
          </a:p>
          <a:p>
            <a:pPr>
              <a:lnSpc>
                <a:spcPct val="80000"/>
              </a:lnSpc>
            </a:pPr>
            <a:endParaRPr lang="en-US" sz="2000" dirty="0"/>
          </a:p>
          <a:p>
            <a:pPr>
              <a:lnSpc>
                <a:spcPct val="80000"/>
              </a:lnSpc>
            </a:pPr>
            <a:r>
              <a:rPr lang="en-US" sz="2000" dirty="0"/>
              <a:t>The purchased water must also be boiled before it is safe to drink</a:t>
            </a:r>
          </a:p>
          <a:p>
            <a:pPr>
              <a:lnSpc>
                <a:spcPct val="80000"/>
              </a:lnSpc>
              <a:buFont typeface="Wingdings" pitchFamily="2" charset="2"/>
              <a:buNone/>
            </a:pPr>
            <a:endParaRPr lang="en-US" sz="2000" dirty="0"/>
          </a:p>
          <a:p>
            <a:pPr>
              <a:lnSpc>
                <a:spcPct val="80000"/>
              </a:lnSpc>
            </a:pPr>
            <a:r>
              <a:rPr lang="en-US" sz="2000" i="1" dirty="0"/>
              <a:t>People are willing to purchase water for a higher price if it has come from farther away!</a:t>
            </a:r>
          </a:p>
          <a:p>
            <a:pPr>
              <a:lnSpc>
                <a:spcPct val="80000"/>
              </a:lnSpc>
            </a:pPr>
            <a:endParaRPr lang="en-US" sz="2000" i="1" dirty="0"/>
          </a:p>
        </p:txBody>
      </p:sp>
      <p:sp>
        <p:nvSpPr>
          <p:cNvPr id="66568" name="Text Box 8"/>
          <p:cNvSpPr txBox="1">
            <a:spLocks noChangeArrowheads="1"/>
          </p:cNvSpPr>
          <p:nvPr/>
        </p:nvSpPr>
        <p:spPr bwMode="auto">
          <a:xfrm>
            <a:off x="5181600" y="5791200"/>
            <a:ext cx="2511425" cy="366713"/>
          </a:xfrm>
          <a:prstGeom prst="rect">
            <a:avLst/>
          </a:prstGeom>
          <a:noFill/>
          <a:ln w="9525">
            <a:noFill/>
            <a:miter lim="800000"/>
            <a:headEnd/>
            <a:tailEnd/>
          </a:ln>
          <a:effectLst/>
        </p:spPr>
        <p:txBody>
          <a:bodyPr wrap="none">
            <a:spAutoFit/>
          </a:bodyPr>
          <a:lstStyle/>
          <a:p>
            <a:pPr algn="l"/>
            <a:r>
              <a:rPr lang="en-US">
                <a:latin typeface="Verdana" pitchFamily="34" charset="0"/>
              </a:rPr>
              <a:t>At a local water tap.</a:t>
            </a:r>
          </a:p>
        </p:txBody>
      </p:sp>
      <p:sp>
        <p:nvSpPr>
          <p:cNvPr id="66570" name="Rectangle 10"/>
          <p:cNvSpPr>
            <a:spLocks noChangeArrowheads="1"/>
          </p:cNvSpPr>
          <p:nvPr/>
        </p:nvSpPr>
        <p:spPr bwMode="auto">
          <a:xfrm>
            <a:off x="3657600" y="1752600"/>
            <a:ext cx="5181600" cy="4419600"/>
          </a:xfrm>
          <a:prstGeom prst="rect">
            <a:avLst/>
          </a:prstGeom>
          <a:noFill/>
          <a:ln w="22225">
            <a:solidFill>
              <a:schemeClr val="tx1"/>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533400" y="304800"/>
            <a:ext cx="8229600" cy="1143000"/>
          </a:xfrm>
          <a:solidFill>
            <a:srgbClr val="33CC33"/>
          </a:solidFill>
        </p:spPr>
        <p:txBody>
          <a:bodyPr/>
          <a:lstStyle/>
          <a:p>
            <a:r>
              <a:rPr lang="en-US" sz="3400" b="1" dirty="0">
                <a:solidFill>
                  <a:srgbClr val="FF0000"/>
                </a:solidFill>
              </a:rPr>
              <a:t>Problem:</a:t>
            </a:r>
            <a:r>
              <a:rPr lang="en-US" sz="3400" b="1" dirty="0">
                <a:solidFill>
                  <a:schemeClr val="tx1"/>
                </a:solidFill>
              </a:rPr>
              <a:t>  Water Transport.</a:t>
            </a:r>
            <a:r>
              <a:rPr lang="en-US" sz="3400" b="1" dirty="0">
                <a:solidFill>
                  <a:srgbClr val="FF7C80"/>
                </a:solidFill>
              </a:rPr>
              <a:t/>
            </a:r>
            <a:br>
              <a:rPr lang="en-US" sz="3400" b="1" dirty="0">
                <a:solidFill>
                  <a:srgbClr val="FF7C80"/>
                </a:solidFill>
              </a:rPr>
            </a:br>
            <a:endParaRPr lang="en-US" sz="3400" b="1" dirty="0">
              <a:solidFill>
                <a:srgbClr val="FF7C80"/>
              </a:solidFill>
            </a:endParaRPr>
          </a:p>
        </p:txBody>
      </p:sp>
      <p:sp>
        <p:nvSpPr>
          <p:cNvPr id="82948" name="Text Box 4"/>
          <p:cNvSpPr txBox="1">
            <a:spLocks noGrp="1" noChangeArrowheads="1"/>
          </p:cNvSpPr>
          <p:nvPr>
            <p:ph type="body" idx="1"/>
          </p:nvPr>
        </p:nvSpPr>
        <p:spPr>
          <a:xfrm>
            <a:off x="457200" y="1752600"/>
            <a:ext cx="8229600" cy="457200"/>
          </a:xfrm>
          <a:noFill/>
          <a:ln>
            <a:solidFill>
              <a:schemeClr val="folHlink"/>
            </a:solidFill>
          </a:ln>
        </p:spPr>
        <p:txBody>
          <a:bodyPr/>
          <a:lstStyle/>
          <a:p>
            <a:pPr>
              <a:lnSpc>
                <a:spcPct val="80000"/>
              </a:lnSpc>
              <a:spcBef>
                <a:spcPct val="0"/>
              </a:spcBef>
              <a:buClrTx/>
              <a:buFontTx/>
              <a:buNone/>
            </a:pPr>
            <a:r>
              <a:rPr lang="en-US" sz="2400"/>
              <a:t>How much water does a person </a:t>
            </a:r>
            <a:r>
              <a:rPr lang="en-US" sz="2400" i="1"/>
              <a:t>need </a:t>
            </a:r>
            <a:r>
              <a:rPr lang="en-US" sz="2400"/>
              <a:t>each day?</a:t>
            </a:r>
          </a:p>
        </p:txBody>
      </p:sp>
      <p:sp>
        <p:nvSpPr>
          <p:cNvPr id="82949" name="Text Box 5"/>
          <p:cNvSpPr txBox="1">
            <a:spLocks noChangeArrowheads="1"/>
          </p:cNvSpPr>
          <p:nvPr/>
        </p:nvSpPr>
        <p:spPr bwMode="auto">
          <a:xfrm>
            <a:off x="457200" y="2362200"/>
            <a:ext cx="6323013" cy="581025"/>
          </a:xfrm>
          <a:prstGeom prst="rect">
            <a:avLst/>
          </a:prstGeom>
          <a:noFill/>
          <a:ln w="9525">
            <a:noFill/>
            <a:miter lim="800000"/>
            <a:headEnd/>
            <a:tailEnd/>
          </a:ln>
          <a:effectLst/>
        </p:spPr>
        <p:txBody>
          <a:bodyPr wrap="none">
            <a:spAutoFit/>
          </a:bodyPr>
          <a:lstStyle/>
          <a:p>
            <a:pPr algn="l" eaLnBrk="1" hangingPunct="1"/>
            <a:r>
              <a:rPr lang="en-US" sz="1600">
                <a:cs typeface="Arial" charset="0"/>
              </a:rPr>
              <a:t>One adult will </a:t>
            </a:r>
            <a:r>
              <a:rPr lang="en-US" sz="1600" i="1">
                <a:cs typeface="Arial" charset="0"/>
              </a:rPr>
              <a:t>drink</a:t>
            </a:r>
            <a:r>
              <a:rPr lang="en-US" sz="1600">
                <a:cs typeface="Arial" charset="0"/>
              </a:rPr>
              <a:t> 2 ~ 3 L /day minimum. (Children can have less?)</a:t>
            </a:r>
          </a:p>
          <a:p>
            <a:pPr algn="l" eaLnBrk="1" hangingPunct="1"/>
            <a:r>
              <a:rPr lang="en-US" sz="1600" u="sng">
                <a:cs typeface="Arial" charset="0"/>
              </a:rPr>
              <a:t>At least</a:t>
            </a:r>
            <a:r>
              <a:rPr lang="en-US" sz="1600">
                <a:cs typeface="Arial" charset="0"/>
              </a:rPr>
              <a:t> one jerrican (20 L) per small family (4 people), per day.</a:t>
            </a:r>
          </a:p>
        </p:txBody>
      </p:sp>
      <p:sp>
        <p:nvSpPr>
          <p:cNvPr id="82950" name="Text Box 6"/>
          <p:cNvSpPr txBox="1">
            <a:spLocks noChangeArrowheads="1"/>
          </p:cNvSpPr>
          <p:nvPr/>
        </p:nvSpPr>
        <p:spPr bwMode="auto">
          <a:xfrm>
            <a:off x="533400" y="3200400"/>
            <a:ext cx="7086600" cy="466725"/>
          </a:xfrm>
          <a:prstGeom prst="rect">
            <a:avLst/>
          </a:prstGeom>
          <a:noFill/>
          <a:ln w="9525">
            <a:solidFill>
              <a:schemeClr val="folHlink"/>
            </a:solidFill>
            <a:miter lim="800000"/>
            <a:headEnd/>
            <a:tailEnd/>
          </a:ln>
          <a:effectLst/>
        </p:spPr>
        <p:txBody>
          <a:bodyPr>
            <a:spAutoFit/>
          </a:bodyPr>
          <a:lstStyle/>
          <a:p>
            <a:pPr algn="l" eaLnBrk="1" hangingPunct="1"/>
            <a:r>
              <a:rPr lang="en-US" sz="2400">
                <a:cs typeface="Arial" charset="0"/>
              </a:rPr>
              <a:t>How and where do people </a:t>
            </a:r>
            <a:r>
              <a:rPr lang="en-US" sz="2400" i="1">
                <a:cs typeface="Arial" charset="0"/>
              </a:rPr>
              <a:t>get </a:t>
            </a:r>
            <a:r>
              <a:rPr lang="en-US" sz="2400">
                <a:cs typeface="Arial" charset="0"/>
              </a:rPr>
              <a:t>water?</a:t>
            </a:r>
          </a:p>
        </p:txBody>
      </p:sp>
      <p:sp>
        <p:nvSpPr>
          <p:cNvPr id="82951" name="Text Box 7"/>
          <p:cNvSpPr txBox="1">
            <a:spLocks noChangeArrowheads="1"/>
          </p:cNvSpPr>
          <p:nvPr/>
        </p:nvSpPr>
        <p:spPr bwMode="auto">
          <a:xfrm>
            <a:off x="457200" y="3962400"/>
            <a:ext cx="8305800" cy="2031325"/>
          </a:xfrm>
          <a:prstGeom prst="rect">
            <a:avLst/>
          </a:prstGeom>
          <a:noFill/>
          <a:ln w="9525">
            <a:noFill/>
            <a:miter lim="800000"/>
            <a:headEnd/>
            <a:tailEnd/>
          </a:ln>
          <a:effectLst/>
        </p:spPr>
        <p:txBody>
          <a:bodyPr>
            <a:spAutoFit/>
          </a:bodyPr>
          <a:lstStyle/>
          <a:p>
            <a:pPr algn="l"/>
            <a:r>
              <a:rPr lang="en-US" dirty="0"/>
              <a:t>Terrain and distance to water source vary according to location (urban v. rural.)  </a:t>
            </a:r>
          </a:p>
          <a:p>
            <a:pPr algn="l"/>
            <a:endParaRPr lang="en-US" dirty="0"/>
          </a:p>
          <a:p>
            <a:pPr algn="l"/>
            <a:r>
              <a:rPr lang="en-US" dirty="0"/>
              <a:t>	Looking at a relatively flat, city-environment, (e.g.. Dar </a:t>
            </a:r>
            <a:r>
              <a:rPr lang="en-US" dirty="0" err="1"/>
              <a:t>Es</a:t>
            </a:r>
            <a:r>
              <a:rPr lang="en-US" dirty="0"/>
              <a:t> Salaam)… </a:t>
            </a:r>
          </a:p>
          <a:p>
            <a:pPr algn="l"/>
            <a:r>
              <a:rPr lang="en-US" i="1" dirty="0"/>
              <a:t>Each day, a member of the family will have the responsibility for walking (on average)     </a:t>
            </a:r>
            <a:r>
              <a:rPr lang="en-US" b="1" i="1" dirty="0"/>
              <a:t>2 km</a:t>
            </a:r>
            <a:r>
              <a:rPr lang="en-US" i="1" dirty="0"/>
              <a:t> to a local water pump.  The people that regulate the water pump will charge about </a:t>
            </a:r>
            <a:r>
              <a:rPr lang="en-US" b="1" i="1" dirty="0">
                <a:solidFill>
                  <a:srgbClr val="FF0000"/>
                </a:solidFill>
              </a:rPr>
              <a:t>??</a:t>
            </a:r>
            <a:r>
              <a:rPr lang="en-US" b="1" i="1" dirty="0"/>
              <a:t> </a:t>
            </a:r>
            <a:r>
              <a:rPr lang="en-US" i="1" dirty="0"/>
              <a:t>to fill up a </a:t>
            </a:r>
            <a:r>
              <a:rPr lang="en-US" b="1" i="1" dirty="0"/>
              <a:t>20 L</a:t>
            </a:r>
            <a:r>
              <a:rPr lang="en-US" i="1" dirty="0"/>
              <a:t> </a:t>
            </a:r>
            <a:r>
              <a:rPr lang="en-US" i="1" dirty="0" err="1"/>
              <a:t>jerrican</a:t>
            </a:r>
            <a:r>
              <a:rPr lang="en-US" i="1" dirty="0"/>
              <a:t>. Water is then carried back home by hand.</a:t>
            </a:r>
          </a:p>
          <a:p>
            <a:pPr algn="l"/>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Text Box 4"/>
          <p:cNvSpPr txBox="1">
            <a:spLocks noGrp="1" noChangeArrowheads="1"/>
          </p:cNvSpPr>
          <p:nvPr>
            <p:ph type="title"/>
          </p:nvPr>
        </p:nvSpPr>
        <p:spPr>
          <a:xfrm>
            <a:off x="457200" y="609600"/>
            <a:ext cx="8229600" cy="868363"/>
          </a:xfrm>
          <a:solidFill>
            <a:srgbClr val="33CC33"/>
          </a:solidFill>
          <a:ln>
            <a:solidFill>
              <a:schemeClr val="folHlink"/>
            </a:solidFill>
          </a:ln>
        </p:spPr>
        <p:txBody>
          <a:bodyPr>
            <a:normAutofit fontScale="90000"/>
          </a:bodyPr>
          <a:lstStyle/>
          <a:p>
            <a:pPr algn="ctr"/>
            <a:r>
              <a:rPr lang="en-US" sz="3400" b="1" dirty="0"/>
              <a:t>How much </a:t>
            </a:r>
            <a:r>
              <a:rPr lang="en-US" sz="3400" b="1" i="1" dirty="0"/>
              <a:t>time </a:t>
            </a:r>
            <a:r>
              <a:rPr lang="en-US" sz="3400" b="1" dirty="0"/>
              <a:t>and </a:t>
            </a:r>
            <a:r>
              <a:rPr lang="en-US" sz="3400" b="1" i="1" dirty="0"/>
              <a:t>money</a:t>
            </a:r>
            <a:r>
              <a:rPr lang="en-US" sz="3400" b="1" dirty="0"/>
              <a:t> is spent on water acquisition?</a:t>
            </a:r>
          </a:p>
        </p:txBody>
      </p:sp>
      <p:sp>
        <p:nvSpPr>
          <p:cNvPr id="84997" name="Text Box 5"/>
          <p:cNvSpPr txBox="1">
            <a:spLocks noChangeArrowheads="1"/>
          </p:cNvSpPr>
          <p:nvPr/>
        </p:nvSpPr>
        <p:spPr bwMode="auto">
          <a:xfrm>
            <a:off x="609600" y="1676400"/>
            <a:ext cx="7102475" cy="2781300"/>
          </a:xfrm>
          <a:prstGeom prst="rect">
            <a:avLst/>
          </a:prstGeom>
          <a:noFill/>
          <a:ln w="9525">
            <a:noFill/>
            <a:miter lim="800000"/>
            <a:headEnd/>
            <a:tailEnd/>
          </a:ln>
          <a:effectLst/>
        </p:spPr>
        <p:txBody>
          <a:bodyPr>
            <a:spAutoFit/>
          </a:bodyPr>
          <a:lstStyle/>
          <a:p>
            <a:pPr marL="342900" indent="-342900" algn="l" eaLnBrk="1" hangingPunct="1"/>
            <a:r>
              <a:rPr lang="en-US" sz="1600" dirty="0">
                <a:cs typeface="Arial" charset="0"/>
              </a:rPr>
              <a:t>Considerations:</a:t>
            </a:r>
          </a:p>
          <a:p>
            <a:pPr marL="342900" indent="-342900" algn="l" eaLnBrk="1" hangingPunct="1"/>
            <a:endParaRPr lang="en-US" sz="1600" dirty="0">
              <a:cs typeface="Arial" charset="0"/>
            </a:endParaRPr>
          </a:p>
          <a:p>
            <a:pPr marL="342900" indent="-342900" algn="l" eaLnBrk="1" hangingPunct="1">
              <a:buFontTx/>
              <a:buAutoNum type="arabicParenR"/>
            </a:pPr>
            <a:r>
              <a:rPr lang="en-US" sz="1600" dirty="0">
                <a:cs typeface="Arial" charset="0"/>
              </a:rPr>
              <a:t>Distance between home and water source. Difference between walking 2 km of flat, smooth terrain,  and 2 km uphill.</a:t>
            </a:r>
          </a:p>
          <a:p>
            <a:pPr marL="342900" indent="-342900" algn="l" eaLnBrk="1" hangingPunct="1"/>
            <a:endParaRPr lang="en-US" sz="1600" dirty="0">
              <a:cs typeface="Arial" charset="0"/>
            </a:endParaRPr>
          </a:p>
          <a:p>
            <a:pPr marL="342900" indent="-342900" algn="l" eaLnBrk="1" hangingPunct="1"/>
            <a:r>
              <a:rPr lang="en-US" sz="1600" dirty="0">
                <a:cs typeface="Arial" charset="0"/>
              </a:rPr>
              <a:t>2)	Water availability. During water shortages, there can be a long wait (~1/2 	day) at the water dispenser to receive water.</a:t>
            </a:r>
          </a:p>
          <a:p>
            <a:pPr marL="342900" indent="-342900" algn="l" eaLnBrk="1" hangingPunct="1"/>
            <a:endParaRPr lang="en-US" sz="1600" dirty="0">
              <a:cs typeface="Arial" charset="0"/>
            </a:endParaRPr>
          </a:p>
          <a:p>
            <a:pPr marL="342900" indent="-342900" algn="l" eaLnBrk="1" hangingPunct="1"/>
            <a:r>
              <a:rPr lang="en-US" sz="1600" dirty="0">
                <a:cs typeface="Arial" charset="0"/>
              </a:rPr>
              <a:t>3)	Who collects the water for the family. Retrieving water is often a job done by children. Depending on the age and strength, the task of carrying one 20 L ‘</a:t>
            </a:r>
            <a:r>
              <a:rPr lang="en-US" sz="1600" dirty="0" err="1">
                <a:cs typeface="Arial" charset="0"/>
              </a:rPr>
              <a:t>jerrican</a:t>
            </a:r>
            <a:r>
              <a:rPr lang="en-US" sz="1600" dirty="0">
                <a:cs typeface="Arial" charset="0"/>
              </a:rPr>
              <a:t>’ of water can be quite arduous. </a:t>
            </a:r>
          </a:p>
        </p:txBody>
      </p:sp>
      <p:sp>
        <p:nvSpPr>
          <p:cNvPr id="84998" name="Text Box 6"/>
          <p:cNvSpPr txBox="1">
            <a:spLocks noChangeArrowheads="1"/>
          </p:cNvSpPr>
          <p:nvPr/>
        </p:nvSpPr>
        <p:spPr bwMode="auto">
          <a:xfrm>
            <a:off x="1447800" y="4648200"/>
            <a:ext cx="6477000" cy="590550"/>
          </a:xfrm>
          <a:prstGeom prst="rect">
            <a:avLst/>
          </a:prstGeom>
          <a:noFill/>
          <a:ln w="9525">
            <a:solidFill>
              <a:srgbClr val="FF7C80"/>
            </a:solidFill>
            <a:miter lim="800000"/>
            <a:headEnd/>
            <a:tailEnd/>
          </a:ln>
          <a:effectLst/>
        </p:spPr>
        <p:txBody>
          <a:bodyPr>
            <a:spAutoFit/>
          </a:bodyPr>
          <a:lstStyle/>
          <a:p>
            <a:pPr algn="l" eaLnBrk="1" hangingPunct="1"/>
            <a:r>
              <a:rPr lang="en-US" sz="1600">
                <a:cs typeface="Arial" charset="0"/>
              </a:rPr>
              <a:t>Water weighs 8 1/3 lbs per gallon.  </a:t>
            </a:r>
          </a:p>
          <a:p>
            <a:pPr algn="l" eaLnBrk="1" hangingPunct="1"/>
            <a:r>
              <a:rPr lang="en-US" sz="1600">
                <a:cs typeface="Arial" charset="0"/>
              </a:rPr>
              <a:t>So, </a:t>
            </a:r>
            <a:r>
              <a:rPr lang="en-US" sz="1600" u="sng">
                <a:cs typeface="Arial" charset="0"/>
              </a:rPr>
              <a:t>one jerrican</a:t>
            </a:r>
            <a:r>
              <a:rPr lang="en-US" sz="1600">
                <a:cs typeface="Arial" charset="0"/>
              </a:rPr>
              <a:t> (20L) filled with water weighs 20 kg, or about </a:t>
            </a:r>
            <a:r>
              <a:rPr lang="en-US" sz="1600" u="sng">
                <a:cs typeface="Arial" charset="0"/>
              </a:rPr>
              <a:t>44 lbs</a:t>
            </a:r>
            <a:r>
              <a:rPr lang="en-US" sz="1600">
                <a:cs typeface="Arial" charset="0"/>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solidFill>
            <a:srgbClr val="33CC33"/>
          </a:solidFill>
        </p:spPr>
        <p:txBody>
          <a:bodyPr>
            <a:normAutofit/>
          </a:bodyPr>
          <a:lstStyle/>
          <a:p>
            <a:r>
              <a:rPr lang="en-US" sz="3400" b="1" dirty="0">
                <a:solidFill>
                  <a:schemeClr val="tx1"/>
                </a:solidFill>
              </a:rPr>
              <a:t>Task: To design a means for wheelchair users to transport water. </a:t>
            </a:r>
          </a:p>
        </p:txBody>
      </p:sp>
      <p:sp>
        <p:nvSpPr>
          <p:cNvPr id="5" name="Content Placeholder 4"/>
          <p:cNvSpPr>
            <a:spLocks noGrp="1"/>
          </p:cNvSpPr>
          <p:nvPr>
            <p:ph sz="half" idx="1"/>
          </p:nvPr>
        </p:nvSpPr>
        <p:spPr/>
        <p:txBody>
          <a:bodyPr>
            <a:normAutofit lnSpcReduction="10000"/>
          </a:bodyPr>
          <a:lstStyle/>
          <a:p>
            <a:r>
              <a:rPr lang="en-US" dirty="0" smtClean="0">
                <a:cs typeface="Arial" charset="0"/>
              </a:rPr>
              <a:t>Tricycles have been spotted transporting water in Dar Es Salaam! They can accommodate up to </a:t>
            </a:r>
            <a:r>
              <a:rPr lang="en-US" b="1" dirty="0" smtClean="0">
                <a:cs typeface="Arial" charset="0"/>
              </a:rPr>
              <a:t>two</a:t>
            </a:r>
            <a:r>
              <a:rPr lang="en-US" dirty="0" smtClean="0">
                <a:cs typeface="Arial" charset="0"/>
              </a:rPr>
              <a:t> standard </a:t>
            </a:r>
            <a:r>
              <a:rPr lang="en-US" dirty="0" err="1" smtClean="0">
                <a:cs typeface="Arial" charset="0"/>
              </a:rPr>
              <a:t>jerricans</a:t>
            </a:r>
            <a:r>
              <a:rPr lang="en-US" dirty="0" smtClean="0">
                <a:cs typeface="Arial" charset="0"/>
              </a:rPr>
              <a:t>.</a:t>
            </a:r>
          </a:p>
          <a:p>
            <a:endParaRPr lang="en-US" dirty="0" smtClean="0">
              <a:cs typeface="Arial" charset="0"/>
            </a:endParaRPr>
          </a:p>
          <a:p>
            <a:r>
              <a:rPr lang="en-US" dirty="0" smtClean="0">
                <a:cs typeface="Arial" charset="0"/>
              </a:rPr>
              <a:t>But, as of now… wheelchairs are not equipped with storage compartments.</a:t>
            </a:r>
          </a:p>
          <a:p>
            <a:endParaRPr lang="en-US" dirty="0"/>
          </a:p>
        </p:txBody>
      </p:sp>
      <p:pic>
        <p:nvPicPr>
          <p:cNvPr id="7" name="Content Placeholder 6" descr="girl-with-jerry-can.jpg"/>
          <p:cNvPicPr>
            <a:picLocks noGrp="1" noChangeAspect="1"/>
          </p:cNvPicPr>
          <p:nvPr>
            <p:ph sz="half" idx="2"/>
          </p:nvPr>
        </p:nvPicPr>
        <p:blipFill>
          <a:blip r:embed="rId3"/>
          <a:stretch>
            <a:fillRect/>
          </a:stretch>
        </p:blipFill>
        <p:spPr>
          <a:xfrm>
            <a:off x="4953000" y="1676400"/>
            <a:ext cx="3657600" cy="4514512"/>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a:xfrm>
            <a:off x="457200" y="457200"/>
            <a:ext cx="8229600" cy="1143000"/>
          </a:xfrm>
          <a:solidFill>
            <a:srgbClr val="33CC33"/>
          </a:solidFill>
        </p:spPr>
        <p:txBody>
          <a:bodyPr/>
          <a:lstStyle/>
          <a:p>
            <a:r>
              <a:rPr lang="en-US" sz="3400" b="1" dirty="0"/>
              <a:t>Identified Market: Call Vendor</a:t>
            </a:r>
            <a:br>
              <a:rPr lang="en-US" sz="3400" b="1" dirty="0"/>
            </a:br>
            <a:endParaRPr lang="en-US" sz="3400" b="1" dirty="0"/>
          </a:p>
        </p:txBody>
      </p:sp>
      <p:sp>
        <p:nvSpPr>
          <p:cNvPr id="70661" name="Rectangle 5"/>
          <p:cNvSpPr>
            <a:spLocks noGrp="1" noChangeArrowheads="1"/>
          </p:cNvSpPr>
          <p:nvPr>
            <p:ph type="body" sz="half" idx="1"/>
          </p:nvPr>
        </p:nvSpPr>
        <p:spPr>
          <a:xfrm>
            <a:off x="304800" y="1600200"/>
            <a:ext cx="4038600" cy="4530725"/>
          </a:xfrm>
        </p:spPr>
        <p:txBody>
          <a:bodyPr/>
          <a:lstStyle/>
          <a:p>
            <a:pPr>
              <a:lnSpc>
                <a:spcPct val="90000"/>
              </a:lnSpc>
            </a:pPr>
            <a:r>
              <a:rPr lang="en-US" sz="2400"/>
              <a:t>People commonly do not own their own phone, but pay to use a phone on a per-call basis.</a:t>
            </a:r>
          </a:p>
          <a:p>
            <a:pPr>
              <a:lnSpc>
                <a:spcPct val="90000"/>
              </a:lnSpc>
              <a:buFont typeface="Wingdings" pitchFamily="2" charset="2"/>
              <a:buNone/>
            </a:pPr>
            <a:endParaRPr lang="en-US" sz="2400"/>
          </a:p>
          <a:p>
            <a:pPr>
              <a:lnSpc>
                <a:spcPct val="90000"/>
              </a:lnSpc>
            </a:pPr>
            <a:r>
              <a:rPr lang="en-US" sz="2400"/>
              <a:t>TTCL phones are able to run off of batteries. They use a pre-paid service.</a:t>
            </a:r>
          </a:p>
          <a:p>
            <a:pPr>
              <a:lnSpc>
                <a:spcPct val="90000"/>
              </a:lnSpc>
              <a:buFont typeface="Wingdings" pitchFamily="2" charset="2"/>
              <a:buNone/>
            </a:pPr>
            <a:endParaRPr lang="en-US" sz="2400"/>
          </a:p>
          <a:p>
            <a:pPr>
              <a:lnSpc>
                <a:spcPct val="90000"/>
              </a:lnSpc>
            </a:pPr>
            <a:r>
              <a:rPr lang="en-US" sz="2400"/>
              <a:t>Call vendors sit in busy areas where people know where to find them.</a:t>
            </a:r>
          </a:p>
        </p:txBody>
      </p:sp>
      <p:pic>
        <p:nvPicPr>
          <p:cNvPr id="70664" name="Picture 8" descr="phonebooth"/>
          <p:cNvPicPr>
            <a:picLocks noChangeAspect="1" noChangeArrowheads="1"/>
          </p:cNvPicPr>
          <p:nvPr/>
        </p:nvPicPr>
        <p:blipFill>
          <a:blip r:embed="rId3"/>
          <a:srcRect/>
          <a:stretch>
            <a:fillRect/>
          </a:stretch>
        </p:blipFill>
        <p:spPr bwMode="auto">
          <a:xfrm>
            <a:off x="4495800" y="2057400"/>
            <a:ext cx="4381500" cy="3506788"/>
          </a:xfrm>
          <a:prstGeom prst="rect">
            <a:avLst/>
          </a:prstGeom>
          <a:noFill/>
        </p:spPr>
      </p:pic>
      <p:sp>
        <p:nvSpPr>
          <p:cNvPr id="70665" name="Rectangle 9"/>
          <p:cNvSpPr>
            <a:spLocks noChangeArrowheads="1"/>
          </p:cNvSpPr>
          <p:nvPr/>
        </p:nvSpPr>
        <p:spPr bwMode="auto">
          <a:xfrm>
            <a:off x="4419600" y="1905000"/>
            <a:ext cx="4572000" cy="4572000"/>
          </a:xfrm>
          <a:prstGeom prst="rect">
            <a:avLst/>
          </a:prstGeom>
          <a:noFill/>
          <a:ln w="22225">
            <a:solidFill>
              <a:schemeClr val="tx1"/>
            </a:solidFill>
            <a:miter lim="800000"/>
            <a:headEnd/>
            <a:tailEnd/>
          </a:ln>
          <a:effectLst/>
        </p:spPr>
        <p:txBody>
          <a:bodyPr wrap="none" anchor="ctr"/>
          <a:lstStyle/>
          <a:p>
            <a:endParaRPr lang="en-US"/>
          </a:p>
        </p:txBody>
      </p:sp>
      <p:sp>
        <p:nvSpPr>
          <p:cNvPr id="70667" name="Text Box 11"/>
          <p:cNvSpPr txBox="1">
            <a:spLocks noChangeArrowheads="1"/>
          </p:cNvSpPr>
          <p:nvPr/>
        </p:nvSpPr>
        <p:spPr bwMode="auto">
          <a:xfrm>
            <a:off x="4479925" y="5522913"/>
            <a:ext cx="4511675" cy="915987"/>
          </a:xfrm>
          <a:prstGeom prst="rect">
            <a:avLst/>
          </a:prstGeom>
          <a:noFill/>
          <a:ln w="9525">
            <a:noFill/>
            <a:miter lim="800000"/>
            <a:headEnd/>
            <a:tailEnd/>
          </a:ln>
          <a:effectLst/>
        </p:spPr>
        <p:txBody>
          <a:bodyPr>
            <a:spAutoFit/>
          </a:bodyPr>
          <a:lstStyle/>
          <a:p>
            <a:pPr algn="l"/>
            <a:r>
              <a:rPr lang="en-US" i="1"/>
              <a:t>Using an attached tray to hold a TTCL phone to his wheelchair, this disabled man is able to earn an income.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381000"/>
            <a:ext cx="8229600" cy="1143000"/>
          </a:xfrm>
          <a:solidFill>
            <a:srgbClr val="33CC33"/>
          </a:solidFill>
        </p:spPr>
        <p:txBody>
          <a:bodyPr/>
          <a:lstStyle/>
          <a:p>
            <a:r>
              <a:rPr lang="en-US" sz="3400" b="1" dirty="0"/>
              <a:t>Functional </a:t>
            </a:r>
            <a:r>
              <a:rPr lang="en-US" sz="3400" b="1" dirty="0" smtClean="0"/>
              <a:t>Requirements</a:t>
            </a:r>
            <a:endParaRPr lang="en-US" sz="3400" b="1" dirty="0"/>
          </a:p>
        </p:txBody>
      </p:sp>
      <p:sp>
        <p:nvSpPr>
          <p:cNvPr id="65539" name="Rectangle 3"/>
          <p:cNvSpPr>
            <a:spLocks noGrp="1" noChangeArrowheads="1"/>
          </p:cNvSpPr>
          <p:nvPr>
            <p:ph type="body" idx="1"/>
          </p:nvPr>
        </p:nvSpPr>
        <p:spPr/>
        <p:txBody>
          <a:bodyPr/>
          <a:lstStyle/>
          <a:p>
            <a:pPr>
              <a:lnSpc>
                <a:spcPct val="90000"/>
              </a:lnSpc>
              <a:buFont typeface="Wingdings" pitchFamily="2" charset="2"/>
              <a:buNone/>
            </a:pPr>
            <a:r>
              <a:rPr lang="en-US" sz="2800"/>
              <a:t>Must be:</a:t>
            </a:r>
          </a:p>
          <a:p>
            <a:pPr>
              <a:lnSpc>
                <a:spcPct val="90000"/>
              </a:lnSpc>
            </a:pPr>
            <a:r>
              <a:rPr lang="en-US" sz="2800"/>
              <a:t>produced locally</a:t>
            </a:r>
          </a:p>
          <a:p>
            <a:pPr>
              <a:lnSpc>
                <a:spcPct val="90000"/>
              </a:lnSpc>
            </a:pPr>
            <a:r>
              <a:rPr lang="en-US" sz="2800"/>
              <a:t>affordable</a:t>
            </a:r>
          </a:p>
          <a:p>
            <a:pPr>
              <a:lnSpc>
                <a:spcPct val="90000"/>
              </a:lnSpc>
            </a:pPr>
            <a:r>
              <a:rPr lang="en-US" sz="2800"/>
              <a:t>easily moveable and transformable (able to be manipulated by the wheelchair user without assistance.) </a:t>
            </a:r>
          </a:p>
          <a:p>
            <a:pPr>
              <a:lnSpc>
                <a:spcPct val="90000"/>
              </a:lnSpc>
            </a:pPr>
            <a:r>
              <a:rPr lang="en-US" sz="2800"/>
              <a:t>able to safely transport at least *two 20 L jerricans of water (~ 90 lbs)</a:t>
            </a:r>
          </a:p>
          <a:p>
            <a:pPr>
              <a:lnSpc>
                <a:spcPct val="90000"/>
              </a:lnSpc>
            </a:pPr>
            <a:r>
              <a:rPr lang="en-US" sz="2800"/>
              <a:t>versatile- to accommodate multiple functions and carrying loads.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0" name="Picture 6"/>
          <p:cNvPicPr>
            <a:picLocks noGrp="1" noChangeAspect="1" noChangeArrowheads="1"/>
          </p:cNvPicPr>
          <p:nvPr>
            <p:ph sz="half" idx="2"/>
          </p:nvPr>
        </p:nvPicPr>
        <p:blipFill>
          <a:blip r:embed="rId3"/>
          <a:srcRect/>
          <a:stretch>
            <a:fillRect/>
          </a:stretch>
        </p:blipFill>
        <p:spPr>
          <a:xfrm>
            <a:off x="4800600" y="1905000"/>
            <a:ext cx="4038600" cy="3406775"/>
          </a:xfrm>
        </p:spPr>
      </p:pic>
      <p:sp>
        <p:nvSpPr>
          <p:cNvPr id="67586" name="Rectangle 2"/>
          <p:cNvSpPr>
            <a:spLocks noGrp="1" noChangeArrowheads="1"/>
          </p:cNvSpPr>
          <p:nvPr>
            <p:ph type="title"/>
          </p:nvPr>
        </p:nvSpPr>
        <p:spPr>
          <a:solidFill>
            <a:srgbClr val="33CC33"/>
          </a:solidFill>
        </p:spPr>
        <p:txBody>
          <a:bodyPr/>
          <a:lstStyle/>
          <a:p>
            <a:r>
              <a:rPr lang="en-US" sz="3400" b="1" dirty="0"/>
              <a:t>Proposed Solution: Multi-Purpose Cart</a:t>
            </a:r>
          </a:p>
        </p:txBody>
      </p:sp>
      <p:sp>
        <p:nvSpPr>
          <p:cNvPr id="67588" name="Rectangle 4"/>
          <p:cNvSpPr>
            <a:spLocks noGrp="1" noChangeArrowheads="1"/>
          </p:cNvSpPr>
          <p:nvPr>
            <p:ph type="body" sz="half" idx="1"/>
          </p:nvPr>
        </p:nvSpPr>
        <p:spPr>
          <a:xfrm>
            <a:off x="0" y="2327275"/>
            <a:ext cx="4724400" cy="4530725"/>
          </a:xfrm>
        </p:spPr>
        <p:txBody>
          <a:bodyPr/>
          <a:lstStyle/>
          <a:p>
            <a:pPr>
              <a:buFont typeface="Wingdings" pitchFamily="2" charset="2"/>
              <a:buNone/>
            </a:pPr>
            <a:r>
              <a:rPr lang="en-US" sz="2400"/>
              <a:t>   Versatility of function: </a:t>
            </a:r>
          </a:p>
          <a:p>
            <a:pPr lvl="1"/>
            <a:r>
              <a:rPr lang="en-US" sz="2100"/>
              <a:t>lets the user select the type of small business he or she desires and is able to perform.</a:t>
            </a:r>
          </a:p>
          <a:p>
            <a:pPr lvl="1"/>
            <a:r>
              <a:rPr lang="en-US" sz="2100"/>
              <a:t>User can easily switch </a:t>
            </a:r>
            <a:r>
              <a:rPr lang="en-US" sz="2100" i="1"/>
              <a:t>between </a:t>
            </a:r>
            <a:r>
              <a:rPr lang="en-US" sz="2100"/>
              <a:t>businesses (e.g. collect water </a:t>
            </a:r>
            <a:r>
              <a:rPr lang="en-US" sz="2100" i="1"/>
              <a:t>and</a:t>
            </a:r>
            <a:r>
              <a:rPr lang="en-US" sz="2100"/>
              <a:t> sell vegetables)</a:t>
            </a:r>
          </a:p>
          <a:p>
            <a:pPr lvl="1"/>
            <a:r>
              <a:rPr lang="en-US" sz="2100"/>
              <a:t>Cart can be placed in front of merchant and function as a sales stand. (store front,  desk...)</a:t>
            </a:r>
          </a:p>
          <a:p>
            <a:pPr lvl="1"/>
            <a:r>
              <a:rPr lang="en-US" sz="2100"/>
              <a:t>Mount for a TTCL phone</a:t>
            </a:r>
          </a:p>
        </p:txBody>
      </p:sp>
      <p:sp>
        <p:nvSpPr>
          <p:cNvPr id="67591" name="Text Box 7"/>
          <p:cNvSpPr txBox="1">
            <a:spLocks noChangeArrowheads="1"/>
          </p:cNvSpPr>
          <p:nvPr/>
        </p:nvSpPr>
        <p:spPr bwMode="auto">
          <a:xfrm>
            <a:off x="4953000" y="5410200"/>
            <a:ext cx="3825875" cy="915988"/>
          </a:xfrm>
          <a:prstGeom prst="rect">
            <a:avLst/>
          </a:prstGeom>
          <a:noFill/>
          <a:ln w="9525">
            <a:noFill/>
            <a:miter lim="800000"/>
            <a:headEnd/>
            <a:tailEnd/>
          </a:ln>
          <a:effectLst/>
        </p:spPr>
        <p:txBody>
          <a:bodyPr>
            <a:spAutoFit/>
          </a:bodyPr>
          <a:lstStyle/>
          <a:p>
            <a:pPr algn="l"/>
            <a:r>
              <a:rPr lang="en-US"/>
              <a:t>A simple hitch enables the cart to detach from the wheelchair and be self-supported.</a:t>
            </a:r>
          </a:p>
        </p:txBody>
      </p:sp>
      <p:sp>
        <p:nvSpPr>
          <p:cNvPr id="67592" name="Rectangle 8"/>
          <p:cNvSpPr>
            <a:spLocks noChangeArrowheads="1"/>
          </p:cNvSpPr>
          <p:nvPr/>
        </p:nvSpPr>
        <p:spPr bwMode="auto">
          <a:xfrm>
            <a:off x="4724400" y="1752600"/>
            <a:ext cx="4191000" cy="4648200"/>
          </a:xfrm>
          <a:prstGeom prst="rect">
            <a:avLst/>
          </a:prstGeom>
          <a:noFill/>
          <a:ln w="22225">
            <a:solidFill>
              <a:schemeClr val="tx1"/>
            </a:solidFill>
            <a:miter lim="800000"/>
            <a:headEnd/>
            <a:tailEnd/>
          </a:ln>
          <a:effectLst/>
        </p:spPr>
        <p:txBody>
          <a:bodyPr wrap="none" anchor="ctr"/>
          <a:lstStyle/>
          <a:p>
            <a:endParaRPr lang="en-US"/>
          </a:p>
        </p:txBody>
      </p:sp>
      <p:sp>
        <p:nvSpPr>
          <p:cNvPr id="67593" name="Rectangle 9"/>
          <p:cNvSpPr>
            <a:spLocks noChangeArrowheads="1"/>
          </p:cNvSpPr>
          <p:nvPr/>
        </p:nvSpPr>
        <p:spPr bwMode="auto">
          <a:xfrm>
            <a:off x="0" y="1371600"/>
            <a:ext cx="4724400" cy="915988"/>
          </a:xfrm>
          <a:prstGeom prst="rect">
            <a:avLst/>
          </a:prstGeom>
          <a:noFill/>
          <a:ln w="9525">
            <a:noFill/>
            <a:miter lim="800000"/>
            <a:headEnd/>
            <a:tailEnd/>
          </a:ln>
          <a:effectLst/>
        </p:spPr>
        <p:txBody>
          <a:bodyPr>
            <a:spAutoFit/>
          </a:bodyPr>
          <a:lstStyle/>
          <a:p>
            <a:pPr eaLnBrk="1" hangingPunct="1"/>
            <a:r>
              <a:rPr lang="en-US" b="1" dirty="0"/>
              <a:t>We propose this detachable cart unit that can be used for multiple small business enterprises as well as for transporting water.</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CC33"/>
          </a:solidFill>
        </p:spPr>
        <p:txBody>
          <a:bodyPr/>
          <a:lstStyle/>
          <a:p>
            <a:r>
              <a:rPr lang="en-US" dirty="0" smtClean="0"/>
              <a:t>Problems Solved by this Cart</a:t>
            </a:r>
            <a:endParaRPr lang="en-US" dirty="0"/>
          </a:p>
        </p:txBody>
      </p:sp>
      <p:sp>
        <p:nvSpPr>
          <p:cNvPr id="3" name="Content Placeholder 2"/>
          <p:cNvSpPr>
            <a:spLocks noGrp="1"/>
          </p:cNvSpPr>
          <p:nvPr>
            <p:ph idx="1"/>
          </p:nvPr>
        </p:nvSpPr>
        <p:spPr/>
        <p:txBody>
          <a:bodyPr/>
          <a:lstStyle/>
          <a:p>
            <a:r>
              <a:rPr lang="en-US" dirty="0" smtClean="0"/>
              <a:t>Income Generation for Wheelchair users, reducing burden on families</a:t>
            </a:r>
          </a:p>
          <a:p>
            <a:r>
              <a:rPr lang="en-US" dirty="0" smtClean="0"/>
              <a:t>Meeting the demand for water</a:t>
            </a:r>
          </a:p>
          <a:p>
            <a:r>
              <a:rPr lang="en-US" dirty="0" smtClean="0"/>
              <a:t>Serving the customers with a essential need of safe drinking water</a:t>
            </a:r>
          </a:p>
          <a:p>
            <a:r>
              <a:rPr lang="en-US" dirty="0" smtClean="0"/>
              <a:t>Removing the burden on children to carry water for the family, reducing child labor</a:t>
            </a:r>
          </a:p>
          <a:p>
            <a:r>
              <a:rPr lang="en-US" dirty="0" smtClean="0"/>
              <a:t>Enabling girls / children to go to school</a:t>
            </a:r>
            <a:endParaRPr lang="en-US" dirty="0"/>
          </a:p>
        </p:txBody>
      </p:sp>
    </p:spTree>
    <p:extLst>
      <p:ext uri="{BB962C8B-B14F-4D97-AF65-F5344CB8AC3E}">
        <p14:creationId xmlns:p14="http://schemas.microsoft.com/office/powerpoint/2010/main" val="35325358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7"/>
          <p:cNvPicPr>
            <a:picLocks noChangeAspect="1"/>
          </p:cNvPicPr>
          <p:nvPr/>
        </p:nvPicPr>
        <p:blipFill>
          <a:blip r:embed="rId2"/>
          <a:srcRect/>
          <a:stretch>
            <a:fillRect/>
          </a:stretch>
        </p:blipFill>
        <p:spPr bwMode="auto">
          <a:xfrm>
            <a:off x="0" y="2181225"/>
            <a:ext cx="9144000" cy="4676775"/>
          </a:xfrm>
          <a:prstGeom prst="rect">
            <a:avLst/>
          </a:prstGeom>
          <a:noFill/>
          <a:ln w="9525">
            <a:noFill/>
            <a:miter lim="800000"/>
            <a:headEnd/>
            <a:tailEnd/>
          </a:ln>
        </p:spPr>
      </p:pic>
      <p:sp>
        <p:nvSpPr>
          <p:cNvPr id="23555" name="Rectangle 2"/>
          <p:cNvSpPr>
            <a:spLocks noChangeArrowheads="1"/>
          </p:cNvSpPr>
          <p:nvPr/>
        </p:nvSpPr>
        <p:spPr bwMode="auto">
          <a:xfrm>
            <a:off x="0" y="0"/>
            <a:ext cx="9144000" cy="2292350"/>
          </a:xfrm>
          <a:prstGeom prst="rect">
            <a:avLst/>
          </a:prstGeom>
          <a:solidFill>
            <a:srgbClr val="4356A3"/>
          </a:solidFill>
          <a:ln w="9525">
            <a:noFill/>
            <a:round/>
            <a:headEnd/>
            <a:tailEnd/>
          </a:ln>
        </p:spPr>
        <p:txBody>
          <a:bodyPr/>
          <a:lstStyle/>
          <a:p>
            <a:endParaRPr lang="en-US" altLang="en-US">
              <a:solidFill>
                <a:srgbClr val="000000"/>
              </a:solidFill>
            </a:endParaRPr>
          </a:p>
        </p:txBody>
      </p:sp>
      <p:cxnSp>
        <p:nvCxnSpPr>
          <p:cNvPr id="23556" name="AutoShape 9"/>
          <p:cNvCxnSpPr>
            <a:cxnSpLocks noChangeShapeType="1"/>
          </p:cNvCxnSpPr>
          <p:nvPr/>
        </p:nvCxnSpPr>
        <p:spPr bwMode="auto">
          <a:xfrm>
            <a:off x="304800" y="762000"/>
            <a:ext cx="8458200" cy="0"/>
          </a:xfrm>
          <a:prstGeom prst="straightConnector1">
            <a:avLst/>
          </a:prstGeom>
          <a:noFill/>
          <a:ln w="9525">
            <a:solidFill>
              <a:schemeClr val="bg1"/>
            </a:solidFill>
            <a:round/>
            <a:headEnd/>
            <a:tailEnd/>
          </a:ln>
        </p:spPr>
      </p:cxnSp>
      <p:sp>
        <p:nvSpPr>
          <p:cNvPr id="23557" name="TextBox 14"/>
          <p:cNvSpPr txBox="1">
            <a:spLocks noChangeArrowheads="1"/>
          </p:cNvSpPr>
          <p:nvPr/>
        </p:nvSpPr>
        <p:spPr bwMode="auto">
          <a:xfrm>
            <a:off x="304800" y="115888"/>
            <a:ext cx="8458200" cy="584200"/>
          </a:xfrm>
          <a:prstGeom prst="rect">
            <a:avLst/>
          </a:prstGeom>
          <a:noFill/>
          <a:ln w="9525">
            <a:noFill/>
            <a:miter lim="800000"/>
            <a:headEnd/>
            <a:tailEnd/>
          </a:ln>
        </p:spPr>
        <p:txBody>
          <a:bodyPr>
            <a:spAutoFit/>
          </a:bodyPr>
          <a:lstStyle/>
          <a:p>
            <a:pPr algn="ctr">
              <a:spcBef>
                <a:spcPct val="20000"/>
              </a:spcBef>
            </a:pPr>
            <a:r>
              <a:rPr lang="en-GB" altLang="en-US" sz="3200">
                <a:solidFill>
                  <a:schemeClr val="bg1"/>
                </a:solidFill>
                <a:latin typeface="Calibri" pitchFamily="34" charset="0"/>
                <a:cs typeface="Calibri" pitchFamily="34" charset="0"/>
              </a:rPr>
              <a:t>Ideas generation techniques</a:t>
            </a:r>
            <a:r>
              <a:rPr lang="en-US" altLang="en-US" sz="3200">
                <a:solidFill>
                  <a:schemeClr val="bg1"/>
                </a:solidFill>
                <a:latin typeface="Calibri" pitchFamily="34" charset="0"/>
                <a:cs typeface="Calibri" pitchFamily="34" charset="0"/>
              </a:rPr>
              <a:t> </a:t>
            </a:r>
          </a:p>
        </p:txBody>
      </p:sp>
      <p:sp>
        <p:nvSpPr>
          <p:cNvPr id="23558" name="Rectangle 2"/>
          <p:cNvSpPr>
            <a:spLocks noChangeArrowheads="1"/>
          </p:cNvSpPr>
          <p:nvPr/>
        </p:nvSpPr>
        <p:spPr bwMode="auto">
          <a:xfrm>
            <a:off x="301625" y="908050"/>
            <a:ext cx="8461375" cy="1384300"/>
          </a:xfrm>
          <a:prstGeom prst="rect">
            <a:avLst/>
          </a:prstGeom>
          <a:noFill/>
          <a:ln w="9525">
            <a:noFill/>
            <a:miter lim="800000"/>
            <a:headEnd/>
            <a:tailEnd/>
          </a:ln>
        </p:spPr>
        <p:txBody>
          <a:bodyPr>
            <a:spAutoFit/>
          </a:bodyPr>
          <a:lstStyle/>
          <a:p>
            <a:pPr algn="ctr"/>
            <a:r>
              <a:rPr lang="en-GB" altLang="en-US" sz="2800" i="1">
                <a:solidFill>
                  <a:schemeClr val="bg1"/>
                </a:solidFill>
                <a:latin typeface="Calibri" pitchFamily="34" charset="0"/>
                <a:cs typeface="Calibri" pitchFamily="34" charset="0"/>
              </a:rPr>
              <a:t>Kick back, allow your imagination</a:t>
            </a:r>
          </a:p>
          <a:p>
            <a:pPr algn="ctr"/>
            <a:r>
              <a:rPr lang="en-GB" altLang="en-US" sz="2800" i="1">
                <a:solidFill>
                  <a:schemeClr val="bg1"/>
                </a:solidFill>
                <a:latin typeface="Calibri" pitchFamily="34" charset="0"/>
                <a:cs typeface="Calibri" pitchFamily="34" charset="0"/>
              </a:rPr>
              <a:t> free rein and go idea hunting!</a:t>
            </a:r>
            <a:endParaRPr lang="en-US" altLang="en-US" sz="2800" i="1">
              <a:solidFill>
                <a:schemeClr val="bg1"/>
              </a:solidFill>
              <a:latin typeface="Calibri" pitchFamily="34" charset="0"/>
              <a:cs typeface="Calibri" pitchFamily="34" charset="0"/>
            </a:endParaRPr>
          </a:p>
          <a:p>
            <a:pPr algn="ctr"/>
            <a:endParaRPr lang="en-US" altLang="en-US" sz="2800" i="1">
              <a:solidFill>
                <a:schemeClr val="bg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ypesofentrepreneurs.png"/>
          <p:cNvPicPr>
            <a:picLocks noGrp="1" noChangeAspect="1"/>
          </p:cNvPicPr>
          <p:nvPr>
            <p:ph idx="1"/>
          </p:nvPr>
        </p:nvPicPr>
        <p:blipFill>
          <a:blip r:embed="rId2"/>
          <a:stretch>
            <a:fillRect/>
          </a:stretch>
        </p:blipFill>
        <p:spPr>
          <a:xfrm>
            <a:off x="571999" y="685800"/>
            <a:ext cx="8000001" cy="5425000"/>
          </a:xfrm>
        </p:spPr>
      </p:pic>
    </p:spTree>
    <p:extLst>
      <p:ext uri="{BB962C8B-B14F-4D97-AF65-F5344CB8AC3E}">
        <p14:creationId xmlns:p14="http://schemas.microsoft.com/office/powerpoint/2010/main" val="3019753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239962"/>
          </a:xfrm>
          <a:solidFill>
            <a:srgbClr val="33CC33"/>
          </a:solidFill>
        </p:spPr>
        <p:txBody>
          <a:bodyPr>
            <a:normAutofit/>
          </a:bodyPr>
          <a:lstStyle/>
          <a:p>
            <a:r>
              <a:rPr lang="en-US" b="1" dirty="0" smtClean="0"/>
              <a:t>Let us let identify the Social Problems in Bangladesh that can be solved through the use of ICT!</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14600"/>
            <a:ext cx="8229600" cy="38862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Ek</a:t>
            </a:r>
            <a:r>
              <a:rPr lang="en-US" dirty="0" smtClean="0"/>
              <a:t> Taka </a:t>
            </a:r>
            <a:r>
              <a:rPr lang="en-US" dirty="0"/>
              <a:t>Meal</a:t>
            </a:r>
            <a:br>
              <a:rPr lang="en-US" dirty="0"/>
            </a:br>
            <a:r>
              <a:rPr lang="en-US" dirty="0"/>
              <a:t>https://onetakameal.org/about</a:t>
            </a:r>
          </a:p>
        </p:txBody>
      </p:sp>
      <p:sp>
        <p:nvSpPr>
          <p:cNvPr id="3" name="Content Placeholder 2"/>
          <p:cNvSpPr>
            <a:spLocks noGrp="1"/>
          </p:cNvSpPr>
          <p:nvPr>
            <p:ph idx="1"/>
          </p:nvPr>
        </p:nvSpPr>
        <p:spPr/>
        <p:txBody>
          <a:bodyPr>
            <a:normAutofit fontScale="70000" lnSpcReduction="20000"/>
          </a:bodyPr>
          <a:lstStyle/>
          <a:p>
            <a:endParaRPr lang="en-US" dirty="0"/>
          </a:p>
          <a:p>
            <a:r>
              <a:rPr lang="en-US" b="1" dirty="0">
                <a:solidFill>
                  <a:srgbClr val="00B050"/>
                </a:solidFill>
              </a:rPr>
              <a:t>WHO WE ARE</a:t>
            </a:r>
          </a:p>
          <a:p>
            <a:endParaRPr lang="en-US" dirty="0"/>
          </a:p>
          <a:p>
            <a:r>
              <a:rPr lang="en-US" dirty="0"/>
              <a:t>In Bangladesh, we throw away an unbelievable amount of perfectly edible food every day. At the same time, a growing number of Bangladeshi find themselves struggling to make ends meet. In the course of a year, around 3.6 million Bangladesh find themselves unable to afford enough food to feed themselves or their families. For more than 1 million of these people, this is not a one-off, but a regular occurrence. The reasons behind this are complicated, but the bottom line isn’t – in short: we throw good food away while people go hungry. </a:t>
            </a:r>
            <a:r>
              <a:rPr lang="en-US" b="1" dirty="0">
                <a:solidFill>
                  <a:srgbClr val="FF0000"/>
                </a:solidFill>
              </a:rPr>
              <a:t>That doesn’t make sense</a:t>
            </a:r>
            <a:r>
              <a:rPr lang="en-US" b="1" dirty="0" smtClean="0">
                <a:solidFill>
                  <a:srgbClr val="FF0000"/>
                </a:solidFill>
              </a:rPr>
              <a:t>.</a:t>
            </a:r>
          </a:p>
          <a:p>
            <a:endParaRPr lang="en-US" b="1" dirty="0">
              <a:solidFill>
                <a:srgbClr val="FF0000"/>
              </a:solidFill>
            </a:endParaRPr>
          </a:p>
          <a:p>
            <a:r>
              <a:rPr lang="en-US" dirty="0">
                <a:hlinkClick r:id="rId2"/>
              </a:rPr>
              <a:t>https://</a:t>
            </a:r>
            <a:r>
              <a:rPr lang="en-US" dirty="0" smtClean="0">
                <a:hlinkClick r:id="rId2"/>
              </a:rPr>
              <a:t>www.youtube.com/watch?v=KYy0lbkAF6Y&amp;t=742s</a:t>
            </a:r>
            <a:r>
              <a:rPr lang="en-US" dirty="0" smtClean="0"/>
              <a:t> </a:t>
            </a:r>
            <a:endParaRPr lang="en-US" b="1" dirty="0">
              <a:solidFill>
                <a:srgbClr val="FF0000"/>
              </a:solidFill>
            </a:endParaRPr>
          </a:p>
        </p:txBody>
      </p:sp>
    </p:spTree>
    <p:extLst>
      <p:ext uri="{BB962C8B-B14F-4D97-AF65-F5344CB8AC3E}">
        <p14:creationId xmlns:p14="http://schemas.microsoft.com/office/powerpoint/2010/main" val="1485314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know who this man is?</a:t>
            </a:r>
            <a:endParaRPr lang="en-US" dirty="0"/>
          </a:p>
        </p:txBody>
      </p:sp>
      <p:pic>
        <p:nvPicPr>
          <p:cNvPr id="4" name="Content Placeholder 6" descr="Arash.jpg"/>
          <p:cNvPicPr>
            <a:picLocks noGrp="1" noChangeAspect="1"/>
          </p:cNvPicPr>
          <p:nvPr>
            <p:ph idx="1"/>
          </p:nvPr>
        </p:nvPicPr>
        <p:blipFill>
          <a:blip r:embed="rId2"/>
          <a:stretch>
            <a:fillRect/>
          </a:stretch>
        </p:blipFill>
        <p:spPr>
          <a:xfrm>
            <a:off x="457200" y="1479924"/>
            <a:ext cx="8229600" cy="4844676"/>
          </a:xfrm>
        </p:spPr>
      </p:pic>
    </p:spTree>
    <p:extLst>
      <p:ext uri="{BB962C8B-B14F-4D97-AF65-F5344CB8AC3E}">
        <p14:creationId xmlns:p14="http://schemas.microsoft.com/office/powerpoint/2010/main" val="35328274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4648200" cy="1935162"/>
          </a:xfrm>
        </p:spPr>
        <p:txBody>
          <a:bodyPr/>
          <a:lstStyle/>
          <a:p>
            <a:r>
              <a:rPr lang="en-US" dirty="0" err="1" smtClean="0"/>
              <a:t>Arash</a:t>
            </a:r>
            <a:r>
              <a:rPr lang="en-US" dirty="0" smtClean="0"/>
              <a:t> </a:t>
            </a:r>
            <a:r>
              <a:rPr lang="en-US" dirty="0" err="1" smtClean="0"/>
              <a:t>Derambarsh</a:t>
            </a:r>
            <a:endParaRPr lang="en-US" dirty="0"/>
          </a:p>
        </p:txBody>
      </p:sp>
      <p:pic>
        <p:nvPicPr>
          <p:cNvPr id="7" name="Content Placeholder 6" descr="Arash.jpg"/>
          <p:cNvPicPr>
            <a:picLocks noGrp="1" noChangeAspect="1"/>
          </p:cNvPicPr>
          <p:nvPr>
            <p:ph sz="half" idx="1"/>
          </p:nvPr>
        </p:nvPicPr>
        <p:blipFill>
          <a:blip r:embed="rId2"/>
          <a:stretch>
            <a:fillRect/>
          </a:stretch>
        </p:blipFill>
        <p:spPr>
          <a:xfrm>
            <a:off x="5464231" y="0"/>
            <a:ext cx="3679769" cy="2448719"/>
          </a:xfrm>
        </p:spPr>
      </p:pic>
      <p:sp>
        <p:nvSpPr>
          <p:cNvPr id="6" name="Content Placeholder 5"/>
          <p:cNvSpPr>
            <a:spLocks noGrp="1"/>
          </p:cNvSpPr>
          <p:nvPr>
            <p:ph sz="half" idx="2"/>
          </p:nvPr>
        </p:nvSpPr>
        <p:spPr>
          <a:xfrm>
            <a:off x="457200" y="2438400"/>
            <a:ext cx="8229600" cy="4191000"/>
          </a:xfrm>
        </p:spPr>
        <p:txBody>
          <a:bodyPr>
            <a:noAutofit/>
          </a:bodyPr>
          <a:lstStyle/>
          <a:p>
            <a:r>
              <a:rPr lang="en-US" sz="2400" dirty="0" smtClean="0"/>
              <a:t>Being informed of the huge pile of food expired and dumped in the cities by supermarkets and people, he has tried to give the food that is still usable to the poor. </a:t>
            </a:r>
            <a:r>
              <a:rPr lang="en-US" sz="2400" dirty="0" err="1" smtClean="0"/>
              <a:t>Arash</a:t>
            </a:r>
            <a:r>
              <a:rPr lang="en-US" sz="2400" dirty="0" smtClean="0"/>
              <a:t> </a:t>
            </a:r>
            <a:r>
              <a:rPr lang="en-US" sz="2400" dirty="0" err="1" smtClean="0"/>
              <a:t>Derambarsh</a:t>
            </a:r>
            <a:r>
              <a:rPr lang="en-US" sz="2400" dirty="0" smtClean="0"/>
              <a:t> successfully gathered 21,000 signatures, with the help of his group, to bring a bill to the parliament. Eventually his bill was passed, requiring supermarkets that are larger than 400 square meters to give usable expired food to the poor or a fertilizer company </a:t>
            </a:r>
            <a:r>
              <a:rPr lang="en-US" sz="2400" dirty="0" smtClean="0"/>
              <a:t>or for </a:t>
            </a:r>
            <a:r>
              <a:rPr lang="en-US" sz="2400" dirty="0" smtClean="0"/>
              <a:t>animal food, instead of dumping it. Schools are also required to train children to consume food in the right way.</a:t>
            </a:r>
          </a:p>
          <a:p>
            <a:r>
              <a:rPr lang="en-US" sz="2400" dirty="0" smtClean="0"/>
              <a:t>Source: </a:t>
            </a:r>
            <a:r>
              <a:rPr lang="en-US" sz="2400" dirty="0" smtClean="0">
                <a:hlinkClick r:id="rId3"/>
              </a:rPr>
              <a:t>https://en.wikipedia.org/wiki/Arash_Derambarsh</a:t>
            </a:r>
            <a:r>
              <a:rPr lang="en-US" sz="2400" dirty="0" smtClean="0"/>
              <a:t> </a:t>
            </a:r>
            <a:endParaRPr lang="en-US" sz="2400" dirty="0"/>
          </a:p>
        </p:txBody>
      </p:sp>
    </p:spTree>
    <p:extLst>
      <p:ext uri="{BB962C8B-B14F-4D97-AF65-F5344CB8AC3E}">
        <p14:creationId xmlns:p14="http://schemas.microsoft.com/office/powerpoint/2010/main" val="2264499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Man who forced French supermarkets to donate food wants to take law global</a:t>
            </a:r>
          </a:p>
        </p:txBody>
      </p:sp>
      <p:sp>
        <p:nvSpPr>
          <p:cNvPr id="3" name="Content Placeholder 2"/>
          <p:cNvSpPr>
            <a:spLocks noGrp="1"/>
          </p:cNvSpPr>
          <p:nvPr>
            <p:ph idx="1"/>
          </p:nvPr>
        </p:nvSpPr>
        <p:spPr/>
        <p:txBody>
          <a:bodyPr/>
          <a:lstStyle/>
          <a:p>
            <a:r>
              <a:rPr lang="en-US" dirty="0" smtClean="0">
                <a:hlinkClick r:id="rId2"/>
              </a:rPr>
              <a:t>https://www.theguardian.com/world/2015/may/25/french-supermarkets-donate-food-waste-global-law-campaign</a:t>
            </a:r>
            <a:r>
              <a:rPr lang="en-US" dirty="0" smtClean="0"/>
              <a:t> </a:t>
            </a:r>
          </a:p>
          <a:p>
            <a:endParaRPr lang="en-US" dirty="0"/>
          </a:p>
          <a:p>
            <a:r>
              <a:rPr lang="en-US" dirty="0">
                <a:hlinkClick r:id="rId3"/>
              </a:rPr>
              <a:t>https://</a:t>
            </a:r>
            <a:r>
              <a:rPr lang="en-US" dirty="0" smtClean="0">
                <a:hlinkClick r:id="rId3"/>
              </a:rPr>
              <a:t>www.youtube.com/watch?v=U3-PR2rDgd4</a:t>
            </a:r>
            <a:r>
              <a:rPr lang="en-US" dirty="0" smtClean="0"/>
              <a:t> </a:t>
            </a:r>
          </a:p>
          <a:p>
            <a:endParaRPr lang="en-US" dirty="0" smtClean="0"/>
          </a:p>
          <a:p>
            <a:endParaRPr lang="en-US" dirty="0"/>
          </a:p>
        </p:txBody>
      </p:sp>
    </p:spTree>
    <p:extLst>
      <p:ext uri="{BB962C8B-B14F-4D97-AF65-F5344CB8AC3E}">
        <p14:creationId xmlns:p14="http://schemas.microsoft.com/office/powerpoint/2010/main" val="37082474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Innovation Lab a2i </a:t>
            </a:r>
            <a:endParaRPr lang="en-US" dirty="0"/>
          </a:p>
        </p:txBody>
      </p:sp>
      <p:sp>
        <p:nvSpPr>
          <p:cNvPr id="3" name="Content Placeholder 2"/>
          <p:cNvSpPr>
            <a:spLocks noGrp="1"/>
          </p:cNvSpPr>
          <p:nvPr>
            <p:ph idx="1"/>
          </p:nvPr>
        </p:nvSpPr>
        <p:spPr/>
        <p:txBody>
          <a:bodyPr/>
          <a:lstStyle/>
          <a:p>
            <a:r>
              <a:rPr lang="en-US" dirty="0">
                <a:hlinkClick r:id="rId2"/>
              </a:rPr>
              <a:t>https://a2i.gov.bd/innovation-lab</a:t>
            </a:r>
            <a:r>
              <a:rPr lang="en-US" dirty="0" smtClean="0">
                <a:hlinkClick r:id="rId2"/>
              </a:rPr>
              <a:t>/</a:t>
            </a: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494359"/>
            <a:ext cx="5647064" cy="4373166"/>
          </a:xfrm>
          <a:prstGeom prst="rect">
            <a:avLst/>
          </a:prstGeom>
        </p:spPr>
      </p:pic>
    </p:spTree>
    <p:extLst>
      <p:ext uri="{BB962C8B-B14F-4D97-AF65-F5344CB8AC3E}">
        <p14:creationId xmlns:p14="http://schemas.microsoft.com/office/powerpoint/2010/main" val="2938655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3"/>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7411" name="Rectangle 2"/>
          <p:cNvSpPr>
            <a:spLocks noChangeArrowheads="1"/>
          </p:cNvSpPr>
          <p:nvPr/>
        </p:nvSpPr>
        <p:spPr bwMode="auto">
          <a:xfrm>
            <a:off x="0" y="3668713"/>
            <a:ext cx="4006850" cy="2736850"/>
          </a:xfrm>
          <a:prstGeom prst="rect">
            <a:avLst/>
          </a:prstGeom>
          <a:solidFill>
            <a:srgbClr val="4356A3"/>
          </a:solidFill>
          <a:ln w="9525">
            <a:noFill/>
            <a:round/>
            <a:headEnd/>
            <a:tailEnd/>
          </a:ln>
        </p:spPr>
        <p:txBody>
          <a:bodyPr/>
          <a:lstStyle/>
          <a:p>
            <a:endParaRPr lang="en-US" altLang="en-US">
              <a:solidFill>
                <a:srgbClr val="000000"/>
              </a:solidFill>
            </a:endParaRPr>
          </a:p>
        </p:txBody>
      </p:sp>
      <p:sp>
        <p:nvSpPr>
          <p:cNvPr id="17412" name="TextBox 11"/>
          <p:cNvSpPr txBox="1">
            <a:spLocks noChangeArrowheads="1"/>
          </p:cNvSpPr>
          <p:nvPr/>
        </p:nvSpPr>
        <p:spPr bwMode="auto">
          <a:xfrm>
            <a:off x="190500" y="3813175"/>
            <a:ext cx="3384550" cy="2308225"/>
          </a:xfrm>
          <a:prstGeom prst="rect">
            <a:avLst/>
          </a:prstGeom>
          <a:noFill/>
          <a:ln w="9525">
            <a:noFill/>
            <a:miter lim="800000"/>
            <a:headEnd/>
            <a:tailEnd/>
          </a:ln>
        </p:spPr>
        <p:txBody>
          <a:bodyPr>
            <a:spAutoFit/>
          </a:bodyPr>
          <a:lstStyle/>
          <a:p>
            <a:pPr>
              <a:spcBef>
                <a:spcPct val="20000"/>
              </a:spcBef>
            </a:pPr>
            <a:r>
              <a:rPr lang="en-GB" altLang="en-US">
                <a:solidFill>
                  <a:schemeClr val="bg1"/>
                </a:solidFill>
                <a:latin typeface="Calibri" pitchFamily="34" charset="0"/>
                <a:cs typeface="Calibri" pitchFamily="34" charset="0"/>
              </a:rPr>
              <a:t>Finding the right business idea is crucial. The right business idea is one which is </a:t>
            </a:r>
            <a:r>
              <a:rPr lang="en-GB" altLang="en-US" b="1">
                <a:solidFill>
                  <a:schemeClr val="bg1"/>
                </a:solidFill>
                <a:latin typeface="Calibri" pitchFamily="34" charset="0"/>
                <a:cs typeface="Calibri" pitchFamily="34" charset="0"/>
              </a:rPr>
              <a:t>viable</a:t>
            </a:r>
            <a:r>
              <a:rPr lang="en-GB" altLang="en-US">
                <a:solidFill>
                  <a:schemeClr val="bg1"/>
                </a:solidFill>
                <a:latin typeface="Calibri" pitchFamily="34" charset="0"/>
                <a:cs typeface="Calibri" pitchFamily="34" charset="0"/>
              </a:rPr>
              <a:t>, </a:t>
            </a:r>
            <a:r>
              <a:rPr lang="en-GB" altLang="en-US" b="1">
                <a:solidFill>
                  <a:schemeClr val="bg1"/>
                </a:solidFill>
                <a:latin typeface="Calibri" pitchFamily="34" charset="0"/>
                <a:cs typeface="Calibri" pitchFamily="34" charset="0"/>
              </a:rPr>
              <a:t>sustainable</a:t>
            </a:r>
            <a:r>
              <a:rPr lang="en-GB" altLang="en-US">
                <a:solidFill>
                  <a:schemeClr val="bg1"/>
                </a:solidFill>
                <a:latin typeface="Calibri" pitchFamily="34" charset="0"/>
                <a:cs typeface="Calibri" pitchFamily="34" charset="0"/>
              </a:rPr>
              <a:t> and </a:t>
            </a:r>
            <a:r>
              <a:rPr lang="en-GB" altLang="en-US" b="1">
                <a:solidFill>
                  <a:schemeClr val="bg1"/>
                </a:solidFill>
                <a:latin typeface="Calibri" pitchFamily="34" charset="0"/>
                <a:cs typeface="Calibri" pitchFamily="34" charset="0"/>
              </a:rPr>
              <a:t>suited to the business owner</a:t>
            </a:r>
            <a:r>
              <a:rPr lang="en-GB" altLang="en-US">
                <a:solidFill>
                  <a:schemeClr val="bg1"/>
                </a:solidFill>
                <a:latin typeface="Calibri" pitchFamily="34" charset="0"/>
                <a:cs typeface="Calibri" pitchFamily="34" charset="0"/>
              </a:rPr>
              <a:t>(s).</a:t>
            </a:r>
            <a:endParaRPr lang="en-US" altLang="en-US">
              <a:solidFill>
                <a:schemeClr val="bg1"/>
              </a:solidFill>
              <a:latin typeface="Calibri" pitchFamily="34" charset="0"/>
              <a:cs typeface="Calibri" pitchFamily="34" charset="0"/>
            </a:endParaRPr>
          </a:p>
        </p:txBody>
      </p:sp>
      <p:pic>
        <p:nvPicPr>
          <p:cNvPr id="17413" name="Picture 12"/>
          <p:cNvPicPr>
            <a:picLocks noChangeAspect="1"/>
          </p:cNvPicPr>
          <p:nvPr/>
        </p:nvPicPr>
        <p:blipFill>
          <a:blip r:embed="rId3"/>
          <a:srcRect/>
          <a:stretch>
            <a:fillRect/>
          </a:stretch>
        </p:blipFill>
        <p:spPr bwMode="auto">
          <a:xfrm>
            <a:off x="7397750" y="5842000"/>
            <a:ext cx="1308100" cy="55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solidFill>
                  <a:srgbClr val="33CC33"/>
                </a:solidFill>
              </a:rPr>
              <a:t>Draw your Business Vision!</a:t>
            </a:r>
            <a:endParaRPr lang="en-US" b="1" dirty="0">
              <a:solidFill>
                <a:srgbClr val="33CC33"/>
              </a:solidFill>
            </a:endParaRPr>
          </a:p>
        </p:txBody>
      </p:sp>
      <p:pic>
        <p:nvPicPr>
          <p:cNvPr id="9" name="Content Placeholder 8" descr="540_293_resize_20130701_1bb1d6f0137fb2aaa32e80d6cac35cc6_jpg.jpg"/>
          <p:cNvPicPr>
            <a:picLocks noGrp="1" noChangeAspect="1"/>
          </p:cNvPicPr>
          <p:nvPr>
            <p:ph idx="1"/>
          </p:nvPr>
        </p:nvPicPr>
        <p:blipFill>
          <a:blip r:embed="rId2"/>
          <a:stretch>
            <a:fillRect/>
          </a:stretch>
        </p:blipFill>
        <p:spPr>
          <a:xfrm>
            <a:off x="457200" y="1600200"/>
            <a:ext cx="8229600" cy="4601283"/>
          </a:xfrm>
        </p:spPr>
      </p:pic>
    </p:spTree>
    <p:extLst>
      <p:ext uri="{BB962C8B-B14F-4D97-AF65-F5344CB8AC3E}">
        <p14:creationId xmlns:p14="http://schemas.microsoft.com/office/powerpoint/2010/main" val="2396171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3CC33"/>
                </a:solidFill>
              </a:rPr>
              <a:t>Create your Customers’ Profile!</a:t>
            </a:r>
            <a:endParaRPr lang="en-US" b="1" dirty="0">
              <a:solidFill>
                <a:srgbClr val="33CC33"/>
              </a:solidFill>
            </a:endParaRPr>
          </a:p>
        </p:txBody>
      </p:sp>
      <p:pic>
        <p:nvPicPr>
          <p:cNvPr id="4" name="Content Placeholder 3" descr="customer_acquisition_strategies.jpg"/>
          <p:cNvPicPr>
            <a:picLocks noGrp="1" noChangeAspect="1"/>
          </p:cNvPicPr>
          <p:nvPr>
            <p:ph idx="1"/>
          </p:nvPr>
        </p:nvPicPr>
        <p:blipFill>
          <a:blip r:embed="rId2"/>
          <a:stretch>
            <a:fillRect/>
          </a:stretch>
        </p:blipFill>
        <p:spPr>
          <a:xfrm>
            <a:off x="609600" y="1719757"/>
            <a:ext cx="8077200" cy="4286849"/>
          </a:xfrm>
        </p:spPr>
      </p:pic>
    </p:spTree>
    <p:extLst>
      <p:ext uri="{BB962C8B-B14F-4D97-AF65-F5344CB8AC3E}">
        <p14:creationId xmlns:p14="http://schemas.microsoft.com/office/powerpoint/2010/main" val="395983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33CC33"/>
                </a:solidFill>
              </a:rPr>
              <a:t>Does the idea match </a:t>
            </a:r>
            <a:br>
              <a:rPr lang="en-US" b="1" dirty="0" smtClean="0">
                <a:solidFill>
                  <a:srgbClr val="33CC33"/>
                </a:solidFill>
              </a:rPr>
            </a:br>
            <a:r>
              <a:rPr lang="en-US" b="1" dirty="0" smtClean="0">
                <a:solidFill>
                  <a:srgbClr val="33CC33"/>
                </a:solidFill>
              </a:rPr>
              <a:t>what consumers want today?</a:t>
            </a:r>
            <a:endParaRPr lang="en-US" b="1" dirty="0">
              <a:solidFill>
                <a:srgbClr val="33CC33"/>
              </a:solidFill>
            </a:endParaRPr>
          </a:p>
        </p:txBody>
      </p:sp>
      <p:sp>
        <p:nvSpPr>
          <p:cNvPr id="3" name="Content Placeholder 2"/>
          <p:cNvSpPr>
            <a:spLocks noGrp="1"/>
          </p:cNvSpPr>
          <p:nvPr>
            <p:ph idx="1"/>
          </p:nvPr>
        </p:nvSpPr>
        <p:spPr/>
        <p:txBody>
          <a:bodyPr/>
          <a:lstStyle/>
          <a:p>
            <a:pPr>
              <a:buNone/>
            </a:pPr>
            <a:r>
              <a:rPr lang="en-US" dirty="0" smtClean="0"/>
              <a:t>The Drivers – key functionalities</a:t>
            </a:r>
          </a:p>
          <a:p>
            <a:r>
              <a:rPr lang="en-US" dirty="0" smtClean="0"/>
              <a:t>Wellness</a:t>
            </a:r>
          </a:p>
          <a:p>
            <a:r>
              <a:rPr lang="en-US" dirty="0" smtClean="0"/>
              <a:t>Indulgence</a:t>
            </a:r>
          </a:p>
          <a:p>
            <a:r>
              <a:rPr lang="en-US" dirty="0" smtClean="0"/>
              <a:t>Convenience</a:t>
            </a:r>
          </a:p>
          <a:p>
            <a:r>
              <a:rPr lang="en-US" dirty="0" smtClean="0"/>
              <a:t>Value</a:t>
            </a:r>
          </a:p>
          <a:p>
            <a:r>
              <a:rPr lang="en-US" dirty="0" smtClean="0"/>
              <a:t>Ethnicity</a:t>
            </a:r>
          </a:p>
          <a:p>
            <a:r>
              <a:rPr lang="en-US" dirty="0" smtClean="0"/>
              <a:t>Demographics</a:t>
            </a:r>
          </a:p>
          <a:p>
            <a:endParaRPr lang="en-US" dirty="0"/>
          </a:p>
        </p:txBody>
      </p:sp>
      <p:pic>
        <p:nvPicPr>
          <p:cNvPr id="4" name="Picture 3" descr="Customer-Service-1.jpg"/>
          <p:cNvPicPr>
            <a:picLocks noChangeAspect="1"/>
          </p:cNvPicPr>
          <p:nvPr/>
        </p:nvPicPr>
        <p:blipFill>
          <a:blip r:embed="rId2" cstate="print"/>
          <a:stretch>
            <a:fillRect/>
          </a:stretch>
        </p:blipFill>
        <p:spPr>
          <a:xfrm>
            <a:off x="3657600" y="2438400"/>
            <a:ext cx="5486400" cy="3657600"/>
          </a:xfrm>
          <a:prstGeom prst="rect">
            <a:avLst/>
          </a:prstGeom>
        </p:spPr>
      </p:pic>
    </p:spTree>
    <p:extLst>
      <p:ext uri="{BB962C8B-B14F-4D97-AF65-F5344CB8AC3E}">
        <p14:creationId xmlns:p14="http://schemas.microsoft.com/office/powerpoint/2010/main" val="2935717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PA-mountain-journey.png"/>
          <p:cNvPicPr>
            <a:picLocks noGrp="1" noChangeAspect="1"/>
          </p:cNvPicPr>
          <p:nvPr>
            <p:ph idx="1"/>
          </p:nvPr>
        </p:nvPicPr>
        <p:blipFill>
          <a:blip r:embed="rId2"/>
          <a:stretch>
            <a:fillRect/>
          </a:stretch>
        </p:blipFill>
        <p:spPr>
          <a:xfrm>
            <a:off x="1" y="0"/>
            <a:ext cx="9144000" cy="6858000"/>
          </a:xfrm>
        </p:spPr>
      </p:pic>
    </p:spTree>
    <p:extLst>
      <p:ext uri="{BB962C8B-B14F-4D97-AF65-F5344CB8AC3E}">
        <p14:creationId xmlns:p14="http://schemas.microsoft.com/office/powerpoint/2010/main" val="40363031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33CC33"/>
                </a:solidFill>
              </a:rPr>
              <a:t>Develop a basic operational model!</a:t>
            </a:r>
            <a:endParaRPr lang="en-US" b="1" dirty="0">
              <a:solidFill>
                <a:srgbClr val="33CC33"/>
              </a:solidFill>
            </a:endParaRPr>
          </a:p>
        </p:txBody>
      </p:sp>
      <p:pic>
        <p:nvPicPr>
          <p:cNvPr id="4" name="Content Placeholder 3" descr="Innovation-and-Creativity-in-Asia-1200x1200.jpg"/>
          <p:cNvPicPr>
            <a:picLocks noGrp="1" noChangeAspect="1"/>
          </p:cNvPicPr>
          <p:nvPr>
            <p:ph idx="1"/>
          </p:nvPr>
        </p:nvPicPr>
        <p:blipFill>
          <a:blip r:embed="rId2"/>
          <a:stretch>
            <a:fillRect/>
          </a:stretch>
        </p:blipFill>
        <p:spPr>
          <a:xfrm>
            <a:off x="457200" y="1600200"/>
            <a:ext cx="8153400" cy="4525963"/>
          </a:xfrm>
        </p:spPr>
      </p:pic>
    </p:spTree>
    <p:extLst>
      <p:ext uri="{BB962C8B-B14F-4D97-AF65-F5344CB8AC3E}">
        <p14:creationId xmlns:p14="http://schemas.microsoft.com/office/powerpoint/2010/main" val="3208412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3CC33"/>
                </a:solidFill>
              </a:rPr>
              <a:t>Human-Centered Service Design</a:t>
            </a:r>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www.ideou.com/products/human-centered-service-design?fbclid=IwAR3HpDEFKfVsbQDFSvCUMXtYJfVIyZD9wYDhhiJLqWM2-dP1tTJubYaTLP4</a:t>
            </a:r>
            <a:r>
              <a:rPr lang="en-US" dirty="0" smtClean="0"/>
              <a:t> </a:t>
            </a:r>
            <a:endParaRPr lang="en-US" dirty="0"/>
          </a:p>
        </p:txBody>
      </p:sp>
    </p:spTree>
    <p:extLst>
      <p:ext uri="{BB962C8B-B14F-4D97-AF65-F5344CB8AC3E}">
        <p14:creationId xmlns:p14="http://schemas.microsoft.com/office/powerpoint/2010/main" val="1486585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33CC33"/>
                </a:solidFill>
              </a:rPr>
              <a:t>Visioning for the future of Bangladesh</a:t>
            </a:r>
            <a:endParaRPr lang="en-US" b="1" dirty="0">
              <a:solidFill>
                <a:srgbClr val="33CC33"/>
              </a:solidFill>
            </a:endParaRPr>
          </a:p>
        </p:txBody>
      </p:sp>
      <p:pic>
        <p:nvPicPr>
          <p:cNvPr id="4" name="Content Placeholder 3" descr="Our_Bangladesh.jpg"/>
          <p:cNvPicPr>
            <a:picLocks noGrp="1" noChangeAspect="1"/>
          </p:cNvPicPr>
          <p:nvPr>
            <p:ph idx="1"/>
          </p:nvPr>
        </p:nvPicPr>
        <p:blipFill>
          <a:blip r:embed="rId2"/>
          <a:stretch>
            <a:fillRect/>
          </a:stretch>
        </p:blipFill>
        <p:spPr>
          <a:xfrm>
            <a:off x="457200" y="1600200"/>
            <a:ext cx="8305800" cy="4800600"/>
          </a:xfrm>
        </p:spPr>
      </p:pic>
    </p:spTree>
    <p:extLst>
      <p:ext uri="{BB962C8B-B14F-4D97-AF65-F5344CB8AC3E}">
        <p14:creationId xmlns:p14="http://schemas.microsoft.com/office/powerpoint/2010/main" val="1445843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CC33"/>
          </a:solidFill>
        </p:spPr>
        <p:txBody>
          <a:bodyPr>
            <a:noAutofit/>
          </a:bodyPr>
          <a:lstStyle/>
          <a:p>
            <a:r>
              <a:rPr lang="en-US" sz="3600" b="1" dirty="0" smtClean="0"/>
              <a:t>What are the qualities of an innovator? </a:t>
            </a:r>
            <a:endParaRPr lang="en-US" sz="3600" dirty="0"/>
          </a:p>
        </p:txBody>
      </p:sp>
      <p:pic>
        <p:nvPicPr>
          <p:cNvPr id="4" name="Content Placeholder 3" descr="Practice-Prismatic-Thinking1.jpg"/>
          <p:cNvPicPr>
            <a:picLocks noGrp="1" noChangeAspect="1"/>
          </p:cNvPicPr>
          <p:nvPr>
            <p:ph idx="1"/>
          </p:nvPr>
        </p:nvPicPr>
        <p:blipFill>
          <a:blip r:embed="rId2"/>
          <a:stretch>
            <a:fillRect/>
          </a:stretch>
        </p:blipFill>
        <p:spPr>
          <a:xfrm>
            <a:off x="473014" y="1600200"/>
            <a:ext cx="8197971" cy="4525963"/>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CC33"/>
          </a:solidFill>
        </p:spPr>
        <p:txBody>
          <a:bodyPr>
            <a:noAutofit/>
          </a:bodyPr>
          <a:lstStyle/>
          <a:p>
            <a:r>
              <a:rPr lang="en-US" sz="3200" b="1" dirty="0" smtClean="0"/>
              <a:t>What are the qualities of an entrepreneur? </a:t>
            </a:r>
            <a:endParaRPr lang="en-US" sz="3200" b="1" dirty="0"/>
          </a:p>
        </p:txBody>
      </p:sp>
      <p:pic>
        <p:nvPicPr>
          <p:cNvPr id="6" name="Content Placeholder 5" descr="group-ideas-business-people-abstract-vector-illustration-35167949.jpg"/>
          <p:cNvPicPr>
            <a:picLocks noGrp="1" noChangeAspect="1"/>
          </p:cNvPicPr>
          <p:nvPr>
            <p:ph idx="1"/>
          </p:nvPr>
        </p:nvPicPr>
        <p:blipFill>
          <a:blip r:embed="rId2"/>
          <a:srcRect b="9582"/>
          <a:stretch>
            <a:fillRect/>
          </a:stretch>
        </p:blipFill>
        <p:spPr>
          <a:xfrm>
            <a:off x="609600" y="1600200"/>
            <a:ext cx="8077200" cy="472440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3CC33"/>
                </a:solidFill>
              </a:rPr>
              <a:t>So are they same or different?</a:t>
            </a:r>
            <a:endParaRPr lang="en-US" b="1" dirty="0">
              <a:solidFill>
                <a:srgbClr val="33CC33"/>
              </a:solidFill>
            </a:endParaRPr>
          </a:p>
        </p:txBody>
      </p:sp>
      <p:pic>
        <p:nvPicPr>
          <p:cNvPr id="4" name="Content Placeholder 3" descr="innovator-entrepreneur.png"/>
          <p:cNvPicPr>
            <a:picLocks noGrp="1" noChangeAspect="1"/>
          </p:cNvPicPr>
          <p:nvPr>
            <p:ph idx="1"/>
          </p:nvPr>
        </p:nvPicPr>
        <p:blipFill>
          <a:blip r:embed="rId2"/>
          <a:stretch>
            <a:fillRect/>
          </a:stretch>
        </p:blipFill>
        <p:spPr>
          <a:xfrm>
            <a:off x="457200" y="1665755"/>
            <a:ext cx="8229600" cy="4394853"/>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3CC33"/>
                </a:solidFill>
              </a:rPr>
              <a:t>We need creative innovations!</a:t>
            </a:r>
            <a:endParaRPr lang="en-US" b="1" dirty="0">
              <a:solidFill>
                <a:srgbClr val="33CC33"/>
              </a:solidFill>
            </a:endParaRPr>
          </a:p>
        </p:txBody>
      </p:sp>
      <p:pic>
        <p:nvPicPr>
          <p:cNvPr id="4" name="Content Placeholder 3" descr="1a414eb.jpg"/>
          <p:cNvPicPr>
            <a:picLocks noGrp="1" noChangeAspect="1"/>
          </p:cNvPicPr>
          <p:nvPr>
            <p:ph idx="1"/>
          </p:nvPr>
        </p:nvPicPr>
        <p:blipFill>
          <a:blip r:embed="rId2"/>
          <a:stretch>
            <a:fillRect/>
          </a:stretch>
        </p:blipFill>
        <p:spPr>
          <a:xfrm>
            <a:off x="457200" y="1639094"/>
            <a:ext cx="8305800" cy="4685506"/>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33CC33"/>
                </a:solidFill>
              </a:rPr>
              <a:t>Let us view an Inclusive Business idea!</a:t>
            </a:r>
            <a:endParaRPr lang="en-US" sz="3600" b="1" dirty="0">
              <a:solidFill>
                <a:srgbClr val="33CC33"/>
              </a:solidFill>
            </a:endParaRPr>
          </a:p>
        </p:txBody>
      </p:sp>
      <p:pic>
        <p:nvPicPr>
          <p:cNvPr id="4" name="Content Placeholder 3" descr="hp-idea-rally.png"/>
          <p:cNvPicPr>
            <a:picLocks noGrp="1" noChangeAspect="1"/>
          </p:cNvPicPr>
          <p:nvPr>
            <p:ph idx="1"/>
          </p:nvPr>
        </p:nvPicPr>
        <p:blipFill>
          <a:blip r:embed="rId2"/>
          <a:stretch>
            <a:fillRect/>
          </a:stretch>
        </p:blipFill>
        <p:spPr>
          <a:xfrm>
            <a:off x="762000" y="1752600"/>
            <a:ext cx="7924800" cy="44196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solidFill>
            <a:srgbClr val="33CC33"/>
          </a:solidFill>
        </p:spPr>
        <p:txBody>
          <a:bodyPr/>
          <a:lstStyle/>
          <a:p>
            <a:r>
              <a:rPr lang="en-US" b="1" dirty="0"/>
              <a:t>Small Business Ideas</a:t>
            </a:r>
          </a:p>
        </p:txBody>
      </p:sp>
      <p:sp>
        <p:nvSpPr>
          <p:cNvPr id="2051" name="Rectangle 3"/>
          <p:cNvSpPr>
            <a:spLocks noGrp="1" noChangeArrowheads="1"/>
          </p:cNvSpPr>
          <p:nvPr>
            <p:ph type="subTitle" idx="1"/>
          </p:nvPr>
        </p:nvSpPr>
        <p:spPr/>
        <p:txBody>
          <a:bodyPr/>
          <a:lstStyle/>
          <a:p>
            <a:r>
              <a:rPr lang="en-US" b="1" dirty="0">
                <a:solidFill>
                  <a:schemeClr val="tx1"/>
                </a:solidFill>
              </a:rPr>
              <a:t>Multi-Purpose Cart</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4785</TotalTime>
  <Words>1033</Words>
  <Application>Microsoft Office PowerPoint</Application>
  <PresentationFormat>On-screen Show (4:3)</PresentationFormat>
  <Paragraphs>116</Paragraphs>
  <Slides>32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Verdana</vt:lpstr>
      <vt:lpstr>Wingdings</vt:lpstr>
      <vt:lpstr>Office Theme</vt:lpstr>
      <vt:lpstr>PowerPoint Presentation</vt:lpstr>
      <vt:lpstr>PowerPoint Presentation</vt:lpstr>
      <vt:lpstr>PowerPoint Presentation</vt:lpstr>
      <vt:lpstr>What are the qualities of an innovator? </vt:lpstr>
      <vt:lpstr>What are the qualities of an entrepreneur? </vt:lpstr>
      <vt:lpstr>So are they same or different?</vt:lpstr>
      <vt:lpstr>We need creative innovations!</vt:lpstr>
      <vt:lpstr>Let us view an Inclusive Business idea!</vt:lpstr>
      <vt:lpstr>Small Business Ideas</vt:lpstr>
      <vt:lpstr>Goal of the Small Business Group</vt:lpstr>
      <vt:lpstr>Identified Market: Water Supply</vt:lpstr>
      <vt:lpstr>Problem:  Water Transport. </vt:lpstr>
      <vt:lpstr>How much time and money is spent on water acquisition?</vt:lpstr>
      <vt:lpstr>Task: To design a means for wheelchair users to transport water. </vt:lpstr>
      <vt:lpstr>Identified Market: Call Vendor </vt:lpstr>
      <vt:lpstr>Functional Requirements</vt:lpstr>
      <vt:lpstr>Proposed Solution: Multi-Purpose Cart</vt:lpstr>
      <vt:lpstr>Problems Solved by this Cart</vt:lpstr>
      <vt:lpstr>PowerPoint Presentation</vt:lpstr>
      <vt:lpstr>Let us let identify the Social Problems in Bangladesh that can be solved through the use of ICT!</vt:lpstr>
      <vt:lpstr>Ek Taka Meal https://onetakameal.org/about</vt:lpstr>
      <vt:lpstr>Do you know who this man is?</vt:lpstr>
      <vt:lpstr>Arash Derambarsh</vt:lpstr>
      <vt:lpstr>Man who forced French supermarkets to donate food wants to take law global</vt:lpstr>
      <vt:lpstr> Innovation Lab a2i </vt:lpstr>
      <vt:lpstr>PowerPoint Presentation</vt:lpstr>
      <vt:lpstr>Draw your Business Vision!</vt:lpstr>
      <vt:lpstr>Create your Customers’ Profile!</vt:lpstr>
      <vt:lpstr>Does the idea match  what consumers want today?</vt:lpstr>
      <vt:lpstr>Develop a basic operational model!</vt:lpstr>
      <vt:lpstr>Human-Centered Service Design</vt:lpstr>
      <vt:lpstr>Visioning for the future of Bangladesh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131</cp:revision>
  <dcterms:created xsi:type="dcterms:W3CDTF">2016-07-27T17:30:46Z</dcterms:created>
  <dcterms:modified xsi:type="dcterms:W3CDTF">2021-08-19T16:21:37Z</dcterms:modified>
</cp:coreProperties>
</file>